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330" r:id="rId2"/>
    <p:sldId id="334" r:id="rId3"/>
    <p:sldId id="335" r:id="rId4"/>
    <p:sldId id="336" r:id="rId5"/>
    <p:sldId id="338" r:id="rId6"/>
    <p:sldId id="343" r:id="rId7"/>
    <p:sldId id="349" r:id="rId8"/>
    <p:sldId id="344" r:id="rId9"/>
    <p:sldId id="345" r:id="rId10"/>
    <p:sldId id="339" r:id="rId11"/>
    <p:sldId id="340" r:id="rId12"/>
    <p:sldId id="341" r:id="rId13"/>
    <p:sldId id="342" r:id="rId14"/>
    <p:sldId id="346" r:id="rId15"/>
    <p:sldId id="347" r:id="rId16"/>
    <p:sldId id="348" r:id="rId17"/>
    <p:sldId id="351" r:id="rId18"/>
    <p:sldId id="353" r:id="rId19"/>
    <p:sldId id="352" r:id="rId20"/>
    <p:sldId id="354" r:id="rId21"/>
    <p:sldId id="358" r:id="rId22"/>
    <p:sldId id="355" r:id="rId23"/>
    <p:sldId id="357" r:id="rId24"/>
    <p:sldId id="412" r:id="rId25"/>
    <p:sldId id="360" r:id="rId26"/>
    <p:sldId id="356" r:id="rId27"/>
    <p:sldId id="413" r:id="rId28"/>
    <p:sldId id="361" r:id="rId29"/>
    <p:sldId id="359" r:id="rId30"/>
    <p:sldId id="368" r:id="rId31"/>
    <p:sldId id="362" r:id="rId32"/>
    <p:sldId id="363" r:id="rId33"/>
    <p:sldId id="410" r:id="rId34"/>
    <p:sldId id="364" r:id="rId35"/>
    <p:sldId id="365" r:id="rId36"/>
    <p:sldId id="367" r:id="rId37"/>
    <p:sldId id="366" r:id="rId38"/>
    <p:sldId id="369" r:id="rId39"/>
    <p:sldId id="370" r:id="rId40"/>
    <p:sldId id="371" r:id="rId41"/>
    <p:sldId id="41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4" r:id="rId54"/>
    <p:sldId id="385" r:id="rId55"/>
    <p:sldId id="387" r:id="rId56"/>
    <p:sldId id="383" r:id="rId57"/>
    <p:sldId id="386" r:id="rId58"/>
    <p:sldId id="388" r:id="rId59"/>
    <p:sldId id="406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7" r:id="rId73"/>
    <p:sldId id="401" r:id="rId74"/>
    <p:sldId id="408" r:id="rId75"/>
    <p:sldId id="402" r:id="rId76"/>
    <p:sldId id="403" r:id="rId77"/>
    <p:sldId id="409" r:id="rId78"/>
    <p:sldId id="414" r:id="rId79"/>
    <p:sldId id="415" r:id="rId80"/>
    <p:sldId id="416" r:id="rId81"/>
    <p:sldId id="417" r:id="rId82"/>
    <p:sldId id="405" r:id="rId83"/>
    <p:sldId id="418" r:id="rId84"/>
    <p:sldId id="404" r:id="rId85"/>
    <p:sldId id="419" r:id="rId86"/>
    <p:sldId id="420" r:id="rId87"/>
    <p:sldId id="421" r:id="rId88"/>
  </p:sldIdLst>
  <p:sldSz cx="9144000" cy="6858000" type="screen4x3"/>
  <p:notesSz cx="6797675" cy="9926638"/>
  <p:custDataLst>
    <p:tags r:id="rId9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B50264A-1922-4C0E-BB95-CC999973F4C3}">
          <p14:sldIdLst>
            <p14:sldId id="330"/>
            <p14:sldId id="334"/>
            <p14:sldId id="335"/>
          </p14:sldIdLst>
        </p14:section>
        <p14:section name="Einführung" id="{6A408C8C-9F2C-42E6-ADDF-65B24C0CE06E}">
          <p14:sldIdLst>
            <p14:sldId id="336"/>
            <p14:sldId id="338"/>
            <p14:sldId id="343"/>
            <p14:sldId id="349"/>
            <p14:sldId id="344"/>
            <p14:sldId id="345"/>
            <p14:sldId id="339"/>
            <p14:sldId id="340"/>
            <p14:sldId id="341"/>
            <p14:sldId id="342"/>
            <p14:sldId id="346"/>
            <p14:sldId id="347"/>
            <p14:sldId id="348"/>
            <p14:sldId id="351"/>
          </p14:sldIdLst>
        </p14:section>
        <p14:section name="Ansible Basis" id="{C528C68F-87E3-45E7-9A46-5F61AED37F27}">
          <p14:sldIdLst>
            <p14:sldId id="353"/>
            <p14:sldId id="352"/>
            <p14:sldId id="354"/>
            <p14:sldId id="358"/>
            <p14:sldId id="355"/>
            <p14:sldId id="357"/>
            <p14:sldId id="412"/>
            <p14:sldId id="360"/>
            <p14:sldId id="356"/>
            <p14:sldId id="413"/>
            <p14:sldId id="361"/>
            <p14:sldId id="359"/>
            <p14:sldId id="368"/>
            <p14:sldId id="362"/>
            <p14:sldId id="363"/>
            <p14:sldId id="410"/>
            <p14:sldId id="364"/>
            <p14:sldId id="365"/>
            <p14:sldId id="367"/>
            <p14:sldId id="366"/>
            <p14:sldId id="369"/>
            <p14:sldId id="370"/>
            <p14:sldId id="371"/>
            <p14:sldId id="41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nsible Fortgeschritten" id="{B5071D3A-BE49-4731-B83A-6A54605FBA02}">
          <p14:sldIdLst>
            <p14:sldId id="381"/>
            <p14:sldId id="382"/>
            <p14:sldId id="384"/>
            <p14:sldId id="385"/>
            <p14:sldId id="387"/>
            <p14:sldId id="383"/>
            <p14:sldId id="386"/>
            <p14:sldId id="388"/>
            <p14:sldId id="406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7"/>
            <p14:sldId id="401"/>
            <p14:sldId id="408"/>
            <p14:sldId id="402"/>
            <p14:sldId id="403"/>
            <p14:sldId id="409"/>
            <p14:sldId id="414"/>
            <p14:sldId id="415"/>
            <p14:sldId id="416"/>
            <p14:sldId id="417"/>
            <p14:sldId id="405"/>
            <p14:sldId id="418"/>
            <p14:sldId id="404"/>
            <p14:sldId id="419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436">
          <p15:clr>
            <a:srgbClr val="A4A3A4"/>
          </p15:clr>
        </p15:guide>
        <p15:guide id="6" orient="horz" pos="164">
          <p15:clr>
            <a:srgbClr val="A4A3A4"/>
          </p15:clr>
        </p15:guide>
        <p15:guide id="9" pos="158">
          <p15:clr>
            <a:srgbClr val="A4A3A4"/>
          </p15:clr>
        </p15:guide>
        <p15:guide id="10" pos="5602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pos="4694" userDrawn="1">
          <p15:clr>
            <a:srgbClr val="A4A3A4"/>
          </p15:clr>
        </p15:guide>
        <p15:guide id="14" pos="2018" userDrawn="1">
          <p15:clr>
            <a:srgbClr val="A4A3A4"/>
          </p15:clr>
        </p15:guide>
        <p15:guide id="15" pos="3742" userDrawn="1">
          <p15:clr>
            <a:srgbClr val="A4A3A4"/>
          </p15:clr>
        </p15:guide>
        <p15:guide id="16" orient="horz" pos="1026" userDrawn="1">
          <p15:clr>
            <a:srgbClr val="A4A3A4"/>
          </p15:clr>
        </p15:guide>
        <p15:guide id="17" pos="2880" userDrawn="1">
          <p15:clr>
            <a:srgbClr val="A4A3A4"/>
          </p15:clr>
        </p15:guide>
        <p15:guide id="18" pos="2789" userDrawn="1">
          <p15:clr>
            <a:srgbClr val="A4A3A4"/>
          </p15:clr>
        </p15:guide>
        <p15:guide id="19" pos="2971" userDrawn="1">
          <p15:clr>
            <a:srgbClr val="A4A3A4"/>
          </p15:clr>
        </p15:guide>
        <p15:guide id="20" pos="1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9" userDrawn="1">
          <p15:clr>
            <a:srgbClr val="A4A3A4"/>
          </p15:clr>
        </p15:guide>
        <p15:guide id="2" pos="163" userDrawn="1">
          <p15:clr>
            <a:srgbClr val="A4A3A4"/>
          </p15:clr>
        </p15:guide>
        <p15:guide id="3" pos="411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ssibl, Viola" initials="GV" lastIdx="72" clrIdx="0">
    <p:extLst>
      <p:ext uri="{19B8F6BF-5375-455C-9EA6-DF929625EA0E}">
        <p15:presenceInfo xmlns:p15="http://schemas.microsoft.com/office/powerpoint/2012/main" userId="S-1-5-21-3857671984-1479701259-3223158569-174056" providerId="AD"/>
      </p:ext>
    </p:extLst>
  </p:cmAuthor>
  <p:cmAuthor id="2" name="Eitel, Theresa" initials="ET" lastIdx="21" clrIdx="1">
    <p:extLst>
      <p:ext uri="{19B8F6BF-5375-455C-9EA6-DF929625EA0E}">
        <p15:presenceInfo xmlns:p15="http://schemas.microsoft.com/office/powerpoint/2012/main" userId="S-1-5-21-3857671984-1479701259-3223158569-1876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E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1" autoAdjust="0"/>
    <p:restoredTop sz="94660"/>
  </p:normalViewPr>
  <p:slideViewPr>
    <p:cSldViewPr showGuides="1">
      <p:cViewPr>
        <p:scale>
          <a:sx n="80" d="100"/>
          <a:sy n="80" d="100"/>
        </p:scale>
        <p:origin x="1482" y="66"/>
      </p:cViewPr>
      <p:guideLst>
        <p:guide orient="horz" pos="3884"/>
        <p:guide orient="horz" pos="391"/>
        <p:guide orient="horz" pos="4110"/>
        <p:guide orient="horz" pos="436"/>
        <p:guide orient="horz" pos="164"/>
        <p:guide pos="158"/>
        <p:guide pos="5602"/>
        <p:guide orient="horz" pos="2160"/>
        <p:guide pos="4694"/>
        <p:guide pos="2018"/>
        <p:guide pos="3742"/>
        <p:guide orient="horz" pos="1026"/>
        <p:guide pos="2880"/>
        <p:guide pos="2789"/>
        <p:guide pos="2971"/>
        <p:guide pos="10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4056" y="-786"/>
      </p:cViewPr>
      <p:guideLst>
        <p:guide orient="horz" pos="2979"/>
        <p:guide pos="163"/>
        <p:guide pos="41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heme" Target="../theme/theme3.xml"/><Relationship Id="rId4" Type="http://schemas.openxmlformats.org/officeDocument/2006/relationships/tags" Target="../tags/tag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 bwMode="gray">
          <a:xfrm>
            <a:off x="0" y="9565604"/>
            <a:ext cx="6797675" cy="361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>
            <p:custDataLst>
              <p:tags r:id="rId2"/>
            </p:custDataLst>
          </p:nvPr>
        </p:nvSpPr>
        <p:spPr bwMode="gray">
          <a:xfrm>
            <a:off x="258060" y="9565604"/>
            <a:ext cx="1347284" cy="361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"/>
            <p:custDataLst>
              <p:tags r:id="rId3"/>
            </p:custDataLst>
          </p:nvPr>
        </p:nvSpPr>
        <p:spPr bwMode="gray">
          <a:xfrm>
            <a:off x="1733030" y="9565604"/>
            <a:ext cx="713766" cy="362167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CC27A2B-8762-4F5F-A493-8C8158C77FB1}" type="datetime1">
              <a:rPr lang="de-DE" smtClean="0"/>
              <a:t>12.07.2017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 bwMode="gray">
          <a:xfrm>
            <a:off x="2542319" y="9565604"/>
            <a:ext cx="3283323" cy="361034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5" name="Foliennummernplatzhalter 12"/>
          <p:cNvSpPr>
            <a:spLocks noGrp="1"/>
          </p:cNvSpPr>
          <p:nvPr>
            <p:ph type="sldNum" sz="quarter" idx="3"/>
          </p:nvPr>
        </p:nvSpPr>
        <p:spPr bwMode="gray">
          <a:xfrm>
            <a:off x="5896657" y="9565603"/>
            <a:ext cx="642958" cy="35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>
            <a:lvl1pPr marL="0" algn="r" defTabSz="914400" rtl="0" eaLnBrk="1" latinLnBrk="0" hangingPunct="1">
              <a:defRPr lang="de-DE" sz="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CC26C6A-0CF6-4B2A-95E7-F1C069A1222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41429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heme" Target="../theme/theme2.xml"/><Relationship Id="rId4" Type="http://schemas.openxmlformats.org/officeDocument/2006/relationships/tags" Target="../tags/tag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2863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58060" y="4715154"/>
            <a:ext cx="6281555" cy="4466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8" name="Rechteck 7"/>
          <p:cNvSpPr/>
          <p:nvPr/>
        </p:nvSpPr>
        <p:spPr bwMode="gray">
          <a:xfrm>
            <a:off x="0" y="9565604"/>
            <a:ext cx="6797675" cy="361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>
            <p:custDataLst>
              <p:tags r:id="rId2"/>
            </p:custDataLst>
          </p:nvPr>
        </p:nvSpPr>
        <p:spPr bwMode="gray">
          <a:xfrm>
            <a:off x="258060" y="9565604"/>
            <a:ext cx="1347284" cy="361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"/>
            <p:custDataLst>
              <p:tags r:id="rId3"/>
            </p:custDataLst>
          </p:nvPr>
        </p:nvSpPr>
        <p:spPr bwMode="gray">
          <a:xfrm>
            <a:off x="1733030" y="9565604"/>
            <a:ext cx="713766" cy="362167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AA0E3407-792A-4B70-85D1-5AEF89BE6BD5}" type="datetime1">
              <a:rPr lang="de-DE" smtClean="0"/>
              <a:t>12.07.2017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4"/>
            <p:custDataLst>
              <p:tags r:id="rId4"/>
            </p:custDataLst>
          </p:nvPr>
        </p:nvSpPr>
        <p:spPr bwMode="gray">
          <a:xfrm>
            <a:off x="2542319" y="9565604"/>
            <a:ext cx="3283323" cy="361034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12"/>
          <p:cNvSpPr>
            <a:spLocks noGrp="1"/>
          </p:cNvSpPr>
          <p:nvPr>
            <p:ph type="sldNum" sz="quarter" idx="5"/>
          </p:nvPr>
        </p:nvSpPr>
        <p:spPr bwMode="gray">
          <a:xfrm>
            <a:off x="5896657" y="9565603"/>
            <a:ext cx="642958" cy="35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>
            <a:lvl1pPr marL="0" algn="r" defTabSz="914400" rtl="0" eaLnBrk="1" latinLnBrk="0" hangingPunct="1">
              <a:defRPr lang="de-DE" sz="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CC26C6A-0CF6-4B2A-95E7-F1C069A1222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344670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spcBef>
        <a:spcPts val="200"/>
      </a:spcBef>
      <a:spcAft>
        <a:spcPts val="200"/>
      </a:spcAft>
      <a:defRPr sz="1000" b="1" kern="1200">
        <a:solidFill>
          <a:schemeClr val="accent3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Arial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+mn-cs"/>
      </a:defRPr>
    </a:lvl6pPr>
    <a:lvl7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+mn-cs"/>
      </a:defRPr>
    </a:lvl7pPr>
    <a:lvl8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+mn-cs"/>
      </a:defRPr>
    </a:lvl8pPr>
    <a:lvl9pPr marL="720000" indent="-180000" algn="l" defTabSz="914400" rtl="0" eaLnBrk="1" latinLnBrk="0" hangingPunct="1">
      <a:spcBef>
        <a:spcPts val="200"/>
      </a:spcBef>
      <a:spcAft>
        <a:spcPts val="200"/>
      </a:spcAft>
      <a:buClr>
        <a:schemeClr val="accent3"/>
      </a:buClr>
      <a:buFont typeface="Symbol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0.xml"/><Relationship Id="rId7" Type="http://schemas.openxmlformats.org/officeDocument/2006/relationships/oleObject" Target="../embeddings/oleObject2.bin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4.xml"/><Relationship Id="rId7" Type="http://schemas.openxmlformats.org/officeDocument/2006/relationships/oleObject" Target="../embeddings/oleObject3.bin"/><Relationship Id="rId2" Type="http://schemas.openxmlformats.org/officeDocument/2006/relationships/tags" Target="../tags/tag13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793992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"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 bwMode="gray">
          <a:xfrm>
            <a:off x="0" y="6524626"/>
            <a:ext cx="9144000" cy="33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>
            <p:custDataLst>
              <p:tags r:id="rId3"/>
            </p:custDataLst>
          </p:nvPr>
        </p:nvSpPr>
        <p:spPr bwMode="gray">
          <a:xfrm>
            <a:off x="251970" y="6524624"/>
            <a:ext cx="1367620" cy="33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0" y="34290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gray">
          <a:xfrm>
            <a:off x="250825" y="3429000"/>
            <a:ext cx="8642350" cy="935923"/>
          </a:xfrm>
        </p:spPr>
        <p:txBody>
          <a:bodyPr bIns="108000" anchor="b" anchorCtr="0">
            <a:no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250825" y="4365130"/>
            <a:ext cx="8642350" cy="1080357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buNone/>
              <a:defRPr sz="1600">
                <a:solidFill>
                  <a:schemeClr val="tx1"/>
                </a:solidFill>
              </a:defRPr>
            </a:lvl5pPr>
            <a:lvl6pPr marL="0" indent="0" algn="l">
              <a:buNone/>
              <a:defRPr sz="1600">
                <a:solidFill>
                  <a:schemeClr val="tx1"/>
                </a:solidFill>
              </a:defRPr>
            </a:lvl6pPr>
            <a:lvl7pPr marL="0" indent="0" algn="l">
              <a:buNone/>
              <a:defRPr sz="1600">
                <a:solidFill>
                  <a:schemeClr val="tx1"/>
                </a:solidFill>
              </a:defRPr>
            </a:lvl7pPr>
            <a:lvl8pPr marL="0" indent="0" algn="l">
              <a:buNone/>
              <a:defRPr sz="1600">
                <a:solidFill>
                  <a:schemeClr val="tx1"/>
                </a:solidFill>
              </a:defRPr>
            </a:lvl8pPr>
            <a:lvl9pPr marL="0" indent="0" algn="l"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5661542"/>
            <a:ext cx="8642350" cy="503838"/>
          </a:xfrm>
        </p:spPr>
        <p:txBody>
          <a:bodyPr anchor="b" anchorCtr="0">
            <a:noAutofit/>
          </a:bodyPr>
          <a:lstStyle>
            <a:lvl1pPr marL="0" indent="0">
              <a:buFont typeface="Arial" pitchFamily="34" charset="0"/>
              <a:buNone/>
              <a:defRPr sz="1200" b="0">
                <a:solidFill>
                  <a:schemeClr val="bg2"/>
                </a:solidFill>
              </a:defRPr>
            </a:lvl1pPr>
            <a:lvl2pPr marL="0" indent="0"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Ort, Datum eingeben</a:t>
            </a:r>
          </a:p>
        </p:txBody>
      </p:sp>
      <p:pic>
        <p:nvPicPr>
          <p:cNvPr id="11" name="Picture 31" descr="K:\Senacor Technologies (steercom)\05_Präsentationsgestaltung\Vaino, Raphael\Neues Logo\Logo Senacor_sw_EMF.em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30" y="2608338"/>
            <a:ext cx="3060000" cy="5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10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48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82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0" y="116632"/>
            <a:ext cx="9144000" cy="6407993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gray">
          <a:xfrm>
            <a:off x="250825" y="1628775"/>
            <a:ext cx="3313113" cy="2016125"/>
          </a:xfrm>
          <a:solidFill>
            <a:schemeClr val="bg1">
              <a:alpha val="80000"/>
            </a:schemeClr>
          </a:solidFill>
        </p:spPr>
        <p:txBody>
          <a:bodyPr lIns="72000" tIns="72000" rIns="72000" bIns="7200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564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260350"/>
            <a:ext cx="6842125" cy="431800"/>
          </a:xfrm>
        </p:spPr>
        <p:txBody>
          <a:bodyPr tIns="0" bIns="36000"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0" cap="all" baseline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Vorname Nachname</a:t>
            </a:r>
          </a:p>
          <a:p>
            <a:pPr lvl="1"/>
            <a:r>
              <a:rPr lang="de-DE" dirty="0" smtClean="0"/>
              <a:t>Position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Textplatzhalter 19"/>
          <p:cNvSpPr>
            <a:spLocks noGrp="1"/>
          </p:cNvSpPr>
          <p:nvPr>
            <p:ph type="body" sz="quarter" idx="11"/>
          </p:nvPr>
        </p:nvSpPr>
        <p:spPr>
          <a:xfrm>
            <a:off x="251400" y="1052513"/>
            <a:ext cx="4248590" cy="431800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90000" tIns="46800" rIns="90000" bIns="72000" anchor="b"/>
          <a:lstStyle>
            <a:lvl1pPr marL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platzhalter 24"/>
          <p:cNvSpPr>
            <a:spLocks noGrp="1"/>
          </p:cNvSpPr>
          <p:nvPr>
            <p:ph type="body" sz="quarter" idx="13"/>
          </p:nvPr>
        </p:nvSpPr>
        <p:spPr>
          <a:xfrm>
            <a:off x="251400" y="1484313"/>
            <a:ext cx="4248590" cy="1368425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90000" tIns="72000" rIns="1368000" bIns="46800"/>
          <a:lstStyle>
            <a:lvl1pPr marL="171450" indent="-17145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Wingdings" pitchFamily="2" charset="2"/>
              <a:buChar char="§"/>
              <a:tabLst/>
              <a:defRPr sz="1000" b="0">
                <a:solidFill>
                  <a:schemeClr val="tx1"/>
                </a:solidFill>
              </a:defRPr>
            </a:lvl1pPr>
            <a:lvl2pPr marL="3603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2pPr>
            <a:lvl3pPr marL="5381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  <a:defRPr sz="1000"/>
            </a:lvl3pPr>
            <a:lvl4pPr marL="717550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tabLst/>
              <a:defRPr sz="1000"/>
            </a:lvl4pPr>
            <a:lvl5pPr marL="720000" indent="-18000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8" name="Textplatzhalter 19"/>
          <p:cNvSpPr>
            <a:spLocks noGrp="1"/>
          </p:cNvSpPr>
          <p:nvPr>
            <p:ph type="body" sz="quarter" idx="14"/>
          </p:nvPr>
        </p:nvSpPr>
        <p:spPr>
          <a:xfrm>
            <a:off x="251400" y="2996965"/>
            <a:ext cx="4248590" cy="431800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90000" tIns="46800" rIns="90000" bIns="72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platzhalter 24"/>
          <p:cNvSpPr>
            <a:spLocks noGrp="1"/>
          </p:cNvSpPr>
          <p:nvPr>
            <p:ph type="body" sz="quarter" idx="15"/>
          </p:nvPr>
        </p:nvSpPr>
        <p:spPr>
          <a:xfrm>
            <a:off x="251973" y="3428765"/>
            <a:ext cx="4248017" cy="1080385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90000" tIns="72000" rIns="90000" bIns="46800"/>
          <a:lstStyle>
            <a:lvl1pPr marL="171450" indent="-17145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Wingdings" pitchFamily="2" charset="2"/>
              <a:buChar char="§"/>
              <a:tabLst/>
              <a:defRPr sz="1000" b="0">
                <a:solidFill>
                  <a:schemeClr val="tx1"/>
                </a:solidFill>
              </a:defRPr>
            </a:lvl1pPr>
            <a:lvl2pPr marL="3603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2pPr>
            <a:lvl3pPr marL="5381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  <a:defRPr sz="1000"/>
            </a:lvl3pPr>
            <a:lvl4pPr marL="717550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tabLst/>
              <a:defRPr sz="1000"/>
            </a:lvl4pPr>
            <a:lvl5pPr marL="720000" indent="-18000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21" name="Textplatzhalter 19"/>
          <p:cNvSpPr>
            <a:spLocks noGrp="1"/>
          </p:cNvSpPr>
          <p:nvPr>
            <p:ph type="body" sz="quarter" idx="16"/>
          </p:nvPr>
        </p:nvSpPr>
        <p:spPr>
          <a:xfrm>
            <a:off x="251400" y="4653195"/>
            <a:ext cx="4248590" cy="431800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90000" tIns="46800" rIns="90000" bIns="72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17"/>
          </p:nvPr>
        </p:nvSpPr>
        <p:spPr>
          <a:xfrm>
            <a:off x="251973" y="5084995"/>
            <a:ext cx="4248017" cy="1080385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90000" tIns="72000" rIns="90000" bIns="46800"/>
          <a:lstStyle>
            <a:lvl1pPr marL="171450" indent="-17145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Wingdings" pitchFamily="2" charset="2"/>
              <a:buChar char="§"/>
              <a:tabLst/>
              <a:defRPr sz="1000" b="0">
                <a:solidFill>
                  <a:schemeClr val="tx1"/>
                </a:solidFill>
              </a:defRPr>
            </a:lvl1pPr>
            <a:lvl2pPr marL="3603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2pPr>
            <a:lvl3pPr marL="5381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  <a:defRPr sz="1000"/>
            </a:lvl3pPr>
            <a:lvl4pPr marL="717550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tabLst/>
              <a:defRPr sz="1000"/>
            </a:lvl4pPr>
            <a:lvl5pPr marL="720000" indent="-18000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24" name="Textplatzhalter 19"/>
          <p:cNvSpPr>
            <a:spLocks noGrp="1"/>
          </p:cNvSpPr>
          <p:nvPr>
            <p:ph type="body" sz="quarter" idx="18"/>
          </p:nvPr>
        </p:nvSpPr>
        <p:spPr>
          <a:xfrm>
            <a:off x="4644010" y="1052670"/>
            <a:ext cx="4249165" cy="431800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90000" tIns="46800" rIns="90000" bIns="72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24"/>
          <p:cNvSpPr>
            <a:spLocks noGrp="1"/>
          </p:cNvSpPr>
          <p:nvPr>
            <p:ph type="body" sz="quarter" idx="19"/>
          </p:nvPr>
        </p:nvSpPr>
        <p:spPr>
          <a:xfrm>
            <a:off x="4644584" y="1484470"/>
            <a:ext cx="4248592" cy="4681380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90000" tIns="72000" rIns="90000" bIns="46800"/>
          <a:lstStyle>
            <a:lvl1pPr marL="171450" indent="-17145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Wingdings" pitchFamily="2" charset="2"/>
              <a:buChar char="§"/>
              <a:tabLst/>
              <a:defRPr sz="1000" b="0">
                <a:solidFill>
                  <a:schemeClr val="tx1"/>
                </a:solidFill>
              </a:defRPr>
            </a:lvl1pPr>
            <a:lvl2pPr marL="3603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2pPr>
            <a:lvl3pPr marL="538163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  <a:defRPr sz="1000"/>
            </a:lvl3pPr>
            <a:lvl4pPr marL="717550" indent="-179388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tabLst/>
              <a:defRPr sz="1000"/>
            </a:lvl4pPr>
            <a:lvl5pPr marL="720000" indent="-180000"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Symbol" pitchFamily="18" charset="2"/>
              <a:buChar char="-"/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Bildplatzhalter 21"/>
          <p:cNvSpPr>
            <a:spLocks noGrp="1"/>
          </p:cNvSpPr>
          <p:nvPr>
            <p:ph type="pic" sz="quarter" idx="12"/>
          </p:nvPr>
        </p:nvSpPr>
        <p:spPr>
          <a:xfrm>
            <a:off x="3203810" y="1196975"/>
            <a:ext cx="1152525" cy="1511300"/>
          </a:xfr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80954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 bwMode="gray">
          <a:xfrm>
            <a:off x="0" y="6524626"/>
            <a:ext cx="9144000" cy="33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>
            <p:custDataLst>
              <p:tags r:id="rId3"/>
            </p:custDataLst>
          </p:nvPr>
        </p:nvSpPr>
        <p:spPr bwMode="gray">
          <a:xfrm>
            <a:off x="251970" y="6524624"/>
            <a:ext cx="1367620" cy="33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 bwMode="gray">
          <a:xfrm flipH="1">
            <a:off x="0" y="34290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 bwMode="gray">
          <a:xfrm>
            <a:off x="250825" y="3429000"/>
            <a:ext cx="8642350" cy="935923"/>
          </a:xfrm>
        </p:spPr>
        <p:txBody>
          <a:bodyPr bIns="108000" anchor="b" anchorCtr="0">
            <a:noAutofit/>
          </a:bodyPr>
          <a:lstStyle>
            <a:lvl1pPr>
              <a:defRPr sz="2200">
                <a:solidFill>
                  <a:schemeClr val="accent3"/>
                </a:solidFill>
              </a:defRPr>
            </a:lvl1pPr>
          </a:lstStyle>
          <a:p>
            <a:r>
              <a:rPr lang="de-DE" dirty="0" smtClean="0"/>
              <a:t>&lt;Ihre Ansprechpartner&gt;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4724400"/>
            <a:ext cx="4177155" cy="14414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</a:defRPr>
            </a:lvl1pPr>
            <a:lvl2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2pPr>
            <a:lvl3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3pPr>
            <a:lvl4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4pPr>
            <a:lvl5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Vorname Nachname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716020" y="4724400"/>
            <a:ext cx="4177155" cy="14414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</a:defRPr>
            </a:lvl1pPr>
            <a:lvl2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2pPr>
            <a:lvl3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3pPr>
            <a:lvl4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4pPr>
            <a:lvl5pPr marL="0" indent="0">
              <a:spcBef>
                <a:spcPts val="400"/>
              </a:spcBef>
              <a:spcAft>
                <a:spcPts val="400"/>
              </a:spcAft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Vorname Nachname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17" name="Picture 31" descr="K:\Senacor Technologies (steercom)\05_Präsentationsgestaltung\Vaino, Raphael\Neues Logo\Logo Senacor_sw_EMF.em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30" y="2608338"/>
            <a:ext cx="3060000" cy="5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288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>
                <a:solidFill>
                  <a:srgbClr val="000000"/>
                </a:solidFill>
              </a:rPr>
              <a:t>Bei Interesse am Programm kontaktiere bitte Miriam Wagner (miriam.wagner@senacor.com oder 089 / 588 089-727)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766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 bwMode="gray">
          <a:xfrm>
            <a:off x="0" y="6524626"/>
            <a:ext cx="9144000" cy="33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>
            <p:custDataLst>
              <p:tags r:id="rId3"/>
            </p:custDataLst>
          </p:nvPr>
        </p:nvSpPr>
        <p:spPr bwMode="gray">
          <a:xfrm>
            <a:off x="251970" y="6524624"/>
            <a:ext cx="1367620" cy="33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gray">
          <a:xfrm>
            <a:off x="250825" y="3429000"/>
            <a:ext cx="8642350" cy="935923"/>
          </a:xfrm>
        </p:spPr>
        <p:txBody>
          <a:bodyPr bIns="108000" anchor="b" anchorCtr="0">
            <a:noAutofit/>
          </a:bodyPr>
          <a:lstStyle>
            <a:lvl1pPr>
              <a:defRPr sz="2200">
                <a:solidFill>
                  <a:schemeClr val="accent3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250825" y="4365130"/>
            <a:ext cx="8642350" cy="1080357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buNone/>
              <a:defRPr sz="1600">
                <a:solidFill>
                  <a:schemeClr val="tx1"/>
                </a:solidFill>
              </a:defRPr>
            </a:lvl2pPr>
            <a:lvl3pPr marL="0" indent="0" algn="l"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buNone/>
              <a:defRPr sz="1600">
                <a:solidFill>
                  <a:schemeClr val="tx1"/>
                </a:solidFill>
              </a:defRPr>
            </a:lvl4pPr>
            <a:lvl5pPr marL="0" indent="0" algn="l">
              <a:buNone/>
              <a:defRPr sz="1600">
                <a:solidFill>
                  <a:schemeClr val="tx1"/>
                </a:solidFill>
              </a:defRPr>
            </a:lvl5pPr>
            <a:lvl6pPr marL="0" indent="0" algn="l">
              <a:buNone/>
              <a:defRPr sz="1600">
                <a:solidFill>
                  <a:schemeClr val="tx1"/>
                </a:solidFill>
              </a:defRPr>
            </a:lvl6pPr>
            <a:lvl7pPr marL="0" indent="0" algn="l">
              <a:buNone/>
              <a:defRPr sz="1600">
                <a:solidFill>
                  <a:schemeClr val="tx1"/>
                </a:solidFill>
              </a:defRPr>
            </a:lvl7pPr>
            <a:lvl8pPr marL="0" indent="0" algn="l">
              <a:buNone/>
              <a:defRPr sz="1600">
                <a:solidFill>
                  <a:schemeClr val="tx1"/>
                </a:solidFill>
              </a:defRPr>
            </a:lvl8pPr>
            <a:lvl9pPr marL="0" indent="0" algn="l">
              <a:buNone/>
              <a:defRPr sz="1600">
                <a:solidFill>
                  <a:schemeClr val="tx1"/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196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 bwMode="gray">
          <a:xfrm>
            <a:off x="250825" y="1628751"/>
            <a:ext cx="8642350" cy="453709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244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 bwMode="gray">
          <a:xfrm>
            <a:off x="250825" y="1628775"/>
            <a:ext cx="4249738" cy="45370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 bwMode="gray">
          <a:xfrm>
            <a:off x="4643438" y="1628775"/>
            <a:ext cx="4249737" cy="45370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927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Querforma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 bwMode="gray">
          <a:xfrm>
            <a:off x="250825" y="1628775"/>
            <a:ext cx="8642350" cy="237630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 bwMode="gray">
          <a:xfrm>
            <a:off x="250826" y="4221110"/>
            <a:ext cx="8642350" cy="194474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867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 bwMode="gray">
          <a:xfrm>
            <a:off x="250825" y="1628775"/>
            <a:ext cx="4249738" cy="237630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 bwMode="gray">
          <a:xfrm>
            <a:off x="250826" y="4221110"/>
            <a:ext cx="4249738" cy="194474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9" name="Inhaltsplatzhalter 5"/>
          <p:cNvSpPr>
            <a:spLocks noGrp="1"/>
          </p:cNvSpPr>
          <p:nvPr>
            <p:ph sz="quarter" idx="18"/>
          </p:nvPr>
        </p:nvSpPr>
        <p:spPr bwMode="gray">
          <a:xfrm>
            <a:off x="4642861" y="1628775"/>
            <a:ext cx="4249738" cy="237630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12"/>
          <p:cNvSpPr>
            <a:spLocks noGrp="1"/>
          </p:cNvSpPr>
          <p:nvPr>
            <p:ph sz="quarter" idx="19"/>
          </p:nvPr>
        </p:nvSpPr>
        <p:spPr bwMode="gray">
          <a:xfrm>
            <a:off x="4642862" y="4221110"/>
            <a:ext cx="4249738" cy="194474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573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e und Margin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 bwMode="gray">
          <a:xfrm>
            <a:off x="250824" y="1628775"/>
            <a:ext cx="6842125" cy="45370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 bwMode="gray">
          <a:xfrm>
            <a:off x="7308850" y="1628775"/>
            <a:ext cx="1584325" cy="45370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85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Margin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 bwMode="gray">
          <a:xfrm>
            <a:off x="7308850" y="1628775"/>
            <a:ext cx="1584325" cy="45370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945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51969" y="1628775"/>
            <a:ext cx="6840981" cy="2592388"/>
          </a:xfrm>
        </p:spPr>
        <p:txBody>
          <a:bodyPr anchor="b"/>
          <a:lstStyle>
            <a:lvl1pPr marL="180975" indent="-180975">
              <a:defRPr sz="2200"/>
            </a:lvl1pPr>
          </a:lstStyle>
          <a:p>
            <a:r>
              <a:rPr lang="de-DE" dirty="0" smtClean="0"/>
              <a:t>„Hier steht das Zitat“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261030"/>
            <a:ext cx="6842125" cy="431590"/>
          </a:xfrm>
        </p:spPr>
        <p:txBody>
          <a:bodyPr bIns="36000" anchor="b" anchorCtr="0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b="0" cap="all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smtClean="0"/>
              <a:t>Bitte Kapitelüberschrift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0825" y="4365625"/>
            <a:ext cx="6842125" cy="287338"/>
          </a:xfrm>
        </p:spPr>
        <p:txBody>
          <a:bodyPr/>
          <a:lstStyle>
            <a:lvl1pPr marL="162000" indent="0"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1pPr>
            <a:lvl2pPr marL="162000" indent="0"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2pPr>
            <a:lvl3pPr marL="162000" indent="0"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3pPr>
            <a:lvl4pPr marL="162000" indent="0"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4pPr>
            <a:lvl5pPr marL="162000" indent="0">
              <a:buFont typeface="Arial" pitchFamily="34" charset="0"/>
              <a:buNone/>
              <a:defRPr b="0">
                <a:solidFill>
                  <a:schemeClr val="tx1"/>
                </a:solidFill>
              </a:defRPr>
            </a:lvl5pPr>
            <a:lvl6pPr marL="162000" indent="0">
              <a:buNone/>
              <a:defRPr/>
            </a:lvl6pPr>
            <a:lvl7pPr marL="162000" indent="0">
              <a:buNone/>
              <a:defRPr/>
            </a:lvl7pPr>
            <a:lvl8pPr marL="162000" indent="0">
              <a:buNone/>
              <a:defRPr/>
            </a:lvl8pPr>
            <a:lvl9pPr marL="162000" indent="0">
              <a:buNone/>
              <a:defRPr/>
            </a:lvl9pPr>
          </a:lstStyle>
          <a:p>
            <a:pPr lvl="0"/>
            <a:r>
              <a:rPr lang="de-DE" dirty="0" smtClean="0"/>
              <a:t>Hier steht der Autor.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626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 bwMode="gray">
          <a:xfrm>
            <a:off x="0" y="6525430"/>
            <a:ext cx="9144000" cy="332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think-cell Folie" r:id="rId25" imgW="270" imgH="270" progId="TCLayout.ActiveDocument.1">
                  <p:embed/>
                </p:oleObj>
              </mc:Choice>
              <mc:Fallback>
                <p:oleObj name="think-cell Folie" r:id="rId25" imgW="270" imgH="270" progId="TCLayout.ActiveDocument.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 bwMode="gray">
          <a:xfrm>
            <a:off x="251969" y="908650"/>
            <a:ext cx="8640631" cy="504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 bwMode="gray">
          <a:xfrm>
            <a:off x="251970" y="1628750"/>
            <a:ext cx="8640630" cy="4537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10" name="Rechteck 9"/>
          <p:cNvSpPr/>
          <p:nvPr>
            <p:custDataLst>
              <p:tags r:id="rId21"/>
            </p:custDataLst>
          </p:nvPr>
        </p:nvSpPr>
        <p:spPr bwMode="gray">
          <a:xfrm>
            <a:off x="251970" y="6525430"/>
            <a:ext cx="1367620" cy="33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/>
          <a:p>
            <a:pPr algn="l"/>
            <a:r>
              <a:rPr lang="de-DE" sz="800" dirty="0" smtClean="0">
                <a:solidFill>
                  <a:schemeClr val="bg2"/>
                </a:solidFill>
              </a:rPr>
              <a:t>Senacor Technologies</a:t>
            </a:r>
            <a:r>
              <a:rPr lang="de-DE" sz="800" baseline="0" dirty="0" smtClean="0">
                <a:solidFill>
                  <a:schemeClr val="bg2"/>
                </a:solidFill>
              </a:rPr>
              <a:t> AG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1748410" y="6525430"/>
            <a:ext cx="735300" cy="333613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6500" y="6525430"/>
            <a:ext cx="5616000" cy="332570"/>
          </a:xfrm>
          <a:prstGeom prst="rect">
            <a:avLst/>
          </a:prstGeom>
        </p:spPr>
        <p:txBody>
          <a:bodyPr vert="horz" lIns="0" tIns="0" rIns="0" bIns="126000" rtlCol="0" anchor="b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Bei Interesse am Programm kontaktiere bitte Miriam Wagner (miriam.wagner@senacor.com oder 089 / 588 089-727)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 bwMode="gray">
          <a:xfrm>
            <a:off x="8244510" y="6525430"/>
            <a:ext cx="648664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6000" rtlCol="0" anchor="b" anchorCtr="0"/>
          <a:lstStyle>
            <a:lvl1pPr marL="0" algn="r" defTabSz="914400" rtl="0" eaLnBrk="1" latinLnBrk="0" hangingPunct="1">
              <a:defRPr lang="de-DE" sz="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CC26C6A-0CF6-4B2A-95E7-F1C069A12223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VCT_Marker_ID_12" hidden="1"/>
          <p:cNvSpPr/>
          <p:nvPr>
            <p:custDataLst>
              <p:tags r:id="rId24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/>
          <p:cNvCxnSpPr/>
          <p:nvPr/>
        </p:nvCxnSpPr>
        <p:spPr bwMode="gray">
          <a:xfrm flipH="1">
            <a:off x="0" y="69262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1" descr="K:\Senacor Technologies (steercom)\05_Präsentationsgestaltung\Vaino, Raphael\Neues Logo\Logo Senacor_sw_EMF.em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80" y="315390"/>
            <a:ext cx="1764000" cy="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8" r:id="rId5"/>
    <p:sldLayoutId id="2147483669" r:id="rId6"/>
    <p:sldLayoutId id="2147483666" r:id="rId7"/>
    <p:sldLayoutId id="2147483667" r:id="rId8"/>
    <p:sldLayoutId id="2147483673" r:id="rId9"/>
    <p:sldLayoutId id="2147483664" r:id="rId10"/>
    <p:sldLayoutId id="2147483665" r:id="rId11"/>
    <p:sldLayoutId id="2147483670" r:id="rId12"/>
    <p:sldLayoutId id="2147483674" r:id="rId13"/>
    <p:sldLayoutId id="2147483672" r:id="rId14"/>
    <p:sldLayoutId id="2147483675" r:id="rId1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tabLst>
          <a:tab pos="180975" algn="l"/>
        </a:tabLst>
        <a:defRPr sz="1400" b="1" kern="1200">
          <a:solidFill>
            <a:schemeClr val="accent3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20000" indent="-180000" algn="l" defTabSz="914400" rtl="0" eaLnBrk="1" latinLnBrk="0" hangingPunct="1">
        <a:spcBef>
          <a:spcPts val="400"/>
        </a:spcBef>
        <a:spcAft>
          <a:spcPts val="400"/>
        </a:spcAft>
        <a:buClr>
          <a:schemeClr val="accent3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9" Type="http://schemas.openxmlformats.org/officeDocument/2006/relationships/tags" Target="../tags/tag74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34" Type="http://schemas.openxmlformats.org/officeDocument/2006/relationships/tags" Target="../tags/tag69.xml"/><Relationship Id="rId42" Type="http://schemas.openxmlformats.org/officeDocument/2006/relationships/image" Target="../media/image15.pn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tags" Target="../tags/tag68.xml"/><Relationship Id="rId38" Type="http://schemas.openxmlformats.org/officeDocument/2006/relationships/tags" Target="../tags/tag73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41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37" Type="http://schemas.openxmlformats.org/officeDocument/2006/relationships/tags" Target="../tags/tag72.xml"/><Relationship Id="rId40" Type="http://schemas.openxmlformats.org/officeDocument/2006/relationships/tags" Target="../tags/tag75.xml"/><Relationship Id="rId45" Type="http://schemas.openxmlformats.org/officeDocument/2006/relationships/image" Target="../media/image21.jpe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36" Type="http://schemas.openxmlformats.org/officeDocument/2006/relationships/tags" Target="../tags/tag71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4" Type="http://schemas.openxmlformats.org/officeDocument/2006/relationships/image" Target="../media/image20.jpe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35" Type="http://schemas.openxmlformats.org/officeDocument/2006/relationships/tags" Target="../tags/tag70.xml"/><Relationship Id="rId4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9.xml"/><Relationship Id="rId7" Type="http://schemas.openxmlformats.org/officeDocument/2006/relationships/image" Target="../media/image2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4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enacor/infrastructure-as-code-with-ansible/tree/master/10_install_java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senacor/infrastructure-as-code-with-ansible/tree/master/20_install_spring_boot_application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senacor/infrastructure-as-code-with-ansible/tree/master/30_install_nginx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9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github.com/senacor/infrastructure-as-code-with-ansible/tree/master/50_Use_AWS_Environmen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DevOps / Infrastructure as Code </a:t>
            </a:r>
            <a:r>
              <a:rPr lang="en-GB" dirty="0" err="1"/>
              <a:t>mit</a:t>
            </a:r>
            <a:r>
              <a:rPr lang="en-GB" dirty="0"/>
              <a:t> Ansible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It‘s</a:t>
            </a:r>
            <a:r>
              <a:rPr lang="de-DE" dirty="0" smtClean="0"/>
              <a:t> all </a:t>
            </a:r>
            <a:r>
              <a:rPr lang="de-DE" dirty="0" err="1" smtClean="0"/>
              <a:t>software</a:t>
            </a:r>
            <a:r>
              <a:rPr lang="de-DE" dirty="0" smtClean="0"/>
              <a:t>!“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11.07.2017, Köln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8494713" y="6526213"/>
            <a:ext cx="649287" cy="330200"/>
          </a:xfrm>
        </p:spPr>
        <p:txBody>
          <a:bodyPr/>
          <a:lstStyle/>
          <a:p>
            <a:fld id="{ACC26C6A-0CF6-4B2A-95E7-F1C069A1222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09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den Bereich </a:t>
            </a:r>
            <a:r>
              <a:rPr lang="de-DE" dirty="0" err="1" smtClean="0"/>
              <a:t>Configuration</a:t>
            </a:r>
            <a:r>
              <a:rPr lang="de-DE" dirty="0"/>
              <a:t>-</a:t>
            </a:r>
            <a:r>
              <a:rPr lang="de-DE" dirty="0" smtClean="0"/>
              <a:t>Management (CM) und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sind mit  Puppet, CHEF, Ansible und </a:t>
            </a:r>
            <a:r>
              <a:rPr lang="de-DE" dirty="0" err="1" smtClean="0"/>
              <a:t>Saltstack</a:t>
            </a:r>
            <a:r>
              <a:rPr lang="de-DE" dirty="0" smtClean="0"/>
              <a:t> sind gleich vier Tool verfügbar.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0" y="0"/>
            <a:ext cx="9144000" cy="685695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9220" name="Picture 4" descr="Bildergebnis für automation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" y="1628905"/>
            <a:ext cx="8996526" cy="38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 bwMode="gray">
          <a:xfrm>
            <a:off x="721202" y="668319"/>
            <a:ext cx="725512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3200" dirty="0" smtClean="0"/>
              <a:t>Warum benötigen wir </a:t>
            </a:r>
          </a:p>
          <a:p>
            <a:pPr algn="ctr">
              <a:buClr>
                <a:schemeClr val="accent3"/>
              </a:buClr>
            </a:pPr>
            <a:r>
              <a:rPr lang="de-DE" sz="3200" dirty="0" smtClean="0"/>
              <a:t>Tools und automatisierte Prozesse?</a:t>
            </a:r>
          </a:p>
        </p:txBody>
      </p:sp>
    </p:spTree>
    <p:extLst>
      <p:ext uri="{BB962C8B-B14F-4D97-AF65-F5344CB8AC3E}">
        <p14:creationId xmlns:p14="http://schemas.microsoft.com/office/powerpoint/2010/main" val="3684017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18244"/>
            <a:ext cx="8640631" cy="504225"/>
          </a:xfrm>
        </p:spPr>
        <p:txBody>
          <a:bodyPr/>
          <a:lstStyle/>
          <a:p>
            <a:r>
              <a:rPr lang="de-DE" dirty="0" smtClean="0"/>
              <a:t>Die Verwaltung und das </a:t>
            </a:r>
            <a:r>
              <a:rPr lang="de-DE" dirty="0" err="1" smtClean="0"/>
              <a:t>Deployment</a:t>
            </a:r>
            <a:r>
              <a:rPr lang="de-DE" dirty="0" smtClean="0"/>
              <a:t> von wenigen VM ist noch möglich, aber bei Massen von VM ist ein Tool zur Automatisierung unumgänglich.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Warum Tools?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248" name="Picture 8" descr="Bildergebnis für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2531780" cy="19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Bildergebnis fü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56338"/>
            <a:ext cx="4140280" cy="266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Bildergebnis für männchen 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33" y="239627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010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18244"/>
            <a:ext cx="8640631" cy="504225"/>
          </a:xfrm>
        </p:spPr>
        <p:txBody>
          <a:bodyPr/>
          <a:lstStyle/>
          <a:p>
            <a:r>
              <a:rPr lang="de-DE" dirty="0" smtClean="0"/>
              <a:t>Tools helfen, die unterschiedlichen Umgebungen zu managen, um fehlerhafte </a:t>
            </a:r>
            <a:r>
              <a:rPr lang="de-DE" dirty="0" err="1" smtClean="0"/>
              <a:t>Deployments</a:t>
            </a:r>
            <a:r>
              <a:rPr lang="de-DE" dirty="0" smtClean="0"/>
              <a:t> zu verhindern.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</a:t>
            </a:r>
            <a:r>
              <a:rPr lang="de-DE" dirty="0"/>
              <a:t>Warum Tools?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266" name="Picture 2" descr="Bildergebnis für deployment faile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1" y="1537767"/>
            <a:ext cx="4896544" cy="48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18244"/>
            <a:ext cx="8640631" cy="504225"/>
          </a:xfrm>
        </p:spPr>
        <p:txBody>
          <a:bodyPr/>
          <a:lstStyle/>
          <a:p>
            <a:r>
              <a:rPr lang="de-DE" dirty="0" smtClean="0"/>
              <a:t>Tools helfen im Fehlerfall nachvollziehen zu können, welche Änderungen unternommen wurden und diese zurück zu rollen.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</a:t>
            </a:r>
            <a:r>
              <a:rPr lang="de-DE" dirty="0"/>
              <a:t>Warum Tools?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2290" name="Picture 2" descr="Ähnliches F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1589784"/>
            <a:ext cx="4824536" cy="47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25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Infrastructure </a:t>
            </a:r>
            <a:r>
              <a:rPr lang="de-DE" dirty="0" err="1" smtClean="0"/>
              <a:t>as</a:t>
            </a:r>
            <a:r>
              <a:rPr lang="de-DE" dirty="0" smtClean="0"/>
              <a:t> Code (</a:t>
            </a:r>
            <a:r>
              <a:rPr lang="de-DE" dirty="0" err="1" smtClean="0"/>
              <a:t>iac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AutoShape 4" descr="Bildergebnis für CHEF IT"/>
          <p:cNvSpPr>
            <a:spLocks noChangeAspect="1" noChangeArrowheads="1"/>
          </p:cNvSpPr>
          <p:nvPr/>
        </p:nvSpPr>
        <p:spPr bwMode="auto">
          <a:xfrm>
            <a:off x="63500" y="-136525"/>
            <a:ext cx="7810500" cy="8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Bildergebnis für CHEF IT"/>
          <p:cNvSpPr>
            <a:spLocks noChangeAspect="1" noChangeArrowheads="1"/>
          </p:cNvSpPr>
          <p:nvPr/>
        </p:nvSpPr>
        <p:spPr bwMode="auto">
          <a:xfrm>
            <a:off x="215900" y="15875"/>
            <a:ext cx="7810500" cy="8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8" descr="Bildergebnis für CHEF IT"/>
          <p:cNvSpPr>
            <a:spLocks noChangeAspect="1" noChangeArrowheads="1"/>
          </p:cNvSpPr>
          <p:nvPr/>
        </p:nvSpPr>
        <p:spPr bwMode="auto">
          <a:xfrm>
            <a:off x="368300" y="168275"/>
            <a:ext cx="7810500" cy="8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hteck 12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 bwMode="gray">
          <a:xfrm>
            <a:off x="3940417" y="3140968"/>
            <a:ext cx="126316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7200" dirty="0" smtClean="0">
                <a:solidFill>
                  <a:srgbClr val="DF0917"/>
                </a:solidFill>
              </a:rPr>
              <a:t>VS</a:t>
            </a:r>
            <a:endParaRPr lang="de-DE" sz="1400" dirty="0" smtClean="0">
              <a:solidFill>
                <a:srgbClr val="DF0917"/>
              </a:solidFill>
            </a:endParaRPr>
          </a:p>
        </p:txBody>
      </p:sp>
      <p:pic>
        <p:nvPicPr>
          <p:cNvPr id="16386" name="Picture 2" descr="Bildergebnis für Ansi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6" y="3989896"/>
            <a:ext cx="2357804" cy="186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48" y="1628904"/>
            <a:ext cx="2702321" cy="18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Bildergebnis für SALT 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25" y="1549350"/>
            <a:ext cx="2522075" cy="15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Bildergebnis für pupp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62" y="4691709"/>
            <a:ext cx="2789538" cy="9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/>
          <p:cNvSpPr txBox="1"/>
          <p:nvPr/>
        </p:nvSpPr>
        <p:spPr bwMode="gray">
          <a:xfrm>
            <a:off x="2047932" y="662427"/>
            <a:ext cx="50710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3200" dirty="0" smtClean="0"/>
              <a:t>Welches ist das richtige?</a:t>
            </a:r>
          </a:p>
        </p:txBody>
      </p:sp>
    </p:spTree>
    <p:extLst>
      <p:ext uri="{BB962C8B-B14F-4D97-AF65-F5344CB8AC3E}">
        <p14:creationId xmlns:p14="http://schemas.microsoft.com/office/powerpoint/2010/main" val="186332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7615" y="2993061"/>
            <a:ext cx="1330252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94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7615" y="3805727"/>
            <a:ext cx="1330252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95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7578" y="4611702"/>
            <a:ext cx="1330252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92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2591" y="2184378"/>
            <a:ext cx="1330252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 Vergleich der Tools stellt sich Ansible als Sieger heraus, allerdings ist dies stark vom Projektkontext abhängig.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Tool Auswahl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6386" name="Picture 2" descr="Bildergebnis für Ansible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6" y="4618393"/>
            <a:ext cx="842956" cy="6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Bildergebnis für CHEF IT"/>
          <p:cNvSpPr>
            <a:spLocks noChangeAspect="1" noChangeArrowheads="1"/>
          </p:cNvSpPr>
          <p:nvPr/>
        </p:nvSpPr>
        <p:spPr bwMode="auto">
          <a:xfrm>
            <a:off x="215900" y="15875"/>
            <a:ext cx="7810500" cy="8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8" descr="Bildergebnis für CHEF IT"/>
          <p:cNvSpPr>
            <a:spLocks noChangeAspect="1" noChangeArrowheads="1"/>
          </p:cNvSpPr>
          <p:nvPr/>
        </p:nvSpPr>
        <p:spPr bwMode="auto">
          <a:xfrm>
            <a:off x="368300" y="168275"/>
            <a:ext cx="7810500" cy="836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6398" name="Picture 14" descr="Ähnliches Foto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6" y="2195858"/>
            <a:ext cx="999330" cy="6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Bildergebnis für SALT stack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3" y="3819773"/>
            <a:ext cx="1081768" cy="6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Bildergebnis für puppet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81" y="3032727"/>
            <a:ext cx="1204767" cy="42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60538" y="1628775"/>
            <a:ext cx="1598911" cy="4383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  <a:extLst/>
        </p:spPr>
        <p:txBody>
          <a:bodyPr wrap="square" lIns="0" tIns="0" rIns="0" bIns="0" anchor="ctr">
            <a:noAutofit/>
          </a:bodyPr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400" b="1" dirty="0" smtClean="0">
                <a:solidFill>
                  <a:schemeClr val="bg1"/>
                </a:solidFill>
              </a:rPr>
              <a:t>Skalierbar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5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69959" y="2184845"/>
            <a:ext cx="1592794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17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69959" y="2993061"/>
            <a:ext cx="1592794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19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69959" y="3801277"/>
            <a:ext cx="1592794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21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69959" y="4609493"/>
            <a:ext cx="1592794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24" name="Rectangle 1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507961" y="1628775"/>
            <a:ext cx="1671718" cy="4383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  <a:extLst/>
        </p:spPr>
        <p:txBody>
          <a:bodyPr wrap="square" lIns="0" tIns="0" rIns="0" bIns="0" anchor="ctr">
            <a:noAutofit/>
          </a:bodyPr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400" b="1" dirty="0" smtClean="0">
                <a:solidFill>
                  <a:schemeClr val="bg1"/>
                </a:solidFill>
              </a:rPr>
              <a:t>Setup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17382" y="2184845"/>
            <a:ext cx="1662297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smtClean="0"/>
              <a:t>Master-Agent</a:t>
            </a:r>
            <a:endParaRPr lang="de-DE" sz="1400" dirty="0"/>
          </a:p>
        </p:txBody>
      </p:sp>
      <p:sp>
        <p:nvSpPr>
          <p:cNvPr id="26" name="Rectangle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517382" y="2993061"/>
            <a:ext cx="1662297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/>
              <a:t>Master-Agent</a:t>
            </a:r>
            <a:endParaRPr lang="de-DE" sz="1100" dirty="0"/>
          </a:p>
        </p:txBody>
      </p:sp>
      <p:sp>
        <p:nvSpPr>
          <p:cNvPr id="27" name="Rectangle 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517382" y="3801277"/>
            <a:ext cx="1662297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/>
              <a:t>Master-Agent</a:t>
            </a:r>
            <a:endParaRPr lang="de-DE" sz="1100" dirty="0"/>
          </a:p>
        </p:txBody>
      </p:sp>
      <p:sp>
        <p:nvSpPr>
          <p:cNvPr id="28" name="Rectangle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17382" y="4609493"/>
            <a:ext cx="1662297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smtClean="0"/>
              <a:t>Master-</a:t>
            </a:r>
            <a:r>
              <a:rPr lang="de-DE" sz="1100" dirty="0" err="1" smtClean="0"/>
              <a:t>Node</a:t>
            </a:r>
            <a:endParaRPr lang="de-DE" sz="1100" dirty="0"/>
          </a:p>
        </p:txBody>
      </p:sp>
      <p:sp>
        <p:nvSpPr>
          <p:cNvPr id="36" name="Rectangle 1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15466" y="1628775"/>
            <a:ext cx="1638497" cy="4383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  <a:extLst/>
        </p:spPr>
        <p:txBody>
          <a:bodyPr wrap="square" lIns="0" tIns="0" rIns="0" bIns="0" anchor="ctr">
            <a:noAutofit/>
          </a:bodyPr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400" b="1" dirty="0" smtClean="0">
                <a:solidFill>
                  <a:schemeClr val="bg1"/>
                </a:solidFill>
              </a:rPr>
              <a:t>Benutzbarkeit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324887" y="2184845"/>
            <a:ext cx="1632228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err="1" smtClean="0"/>
              <a:t>Konfig</a:t>
            </a:r>
            <a:r>
              <a:rPr lang="de-DE" sz="1100" dirty="0" smtClean="0"/>
              <a:t>. in Ruby DSL</a:t>
            </a:r>
            <a:endParaRPr lang="de-DE" sz="1100" dirty="0"/>
          </a:p>
        </p:txBody>
      </p:sp>
      <p:sp>
        <p:nvSpPr>
          <p:cNvPr id="38" name="Rectangle 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24887" y="2993061"/>
            <a:ext cx="1632228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smtClean="0"/>
              <a:t>Puppet DSL</a:t>
            </a:r>
            <a:endParaRPr lang="de-DE" sz="1100" dirty="0"/>
          </a:p>
        </p:txBody>
      </p:sp>
      <p:sp>
        <p:nvSpPr>
          <p:cNvPr id="39" name="Rectangle 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324887" y="3801277"/>
            <a:ext cx="1632228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smtClean="0"/>
              <a:t>YAML</a:t>
            </a:r>
            <a:endParaRPr lang="de-DE" sz="1100" dirty="0"/>
          </a:p>
        </p:txBody>
      </p:sp>
      <p:sp>
        <p:nvSpPr>
          <p:cNvPr id="40" name="Rectangle 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324887" y="4609493"/>
            <a:ext cx="1632228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b"/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100" dirty="0" smtClean="0"/>
              <a:t>YAML</a:t>
            </a:r>
            <a:endParaRPr lang="de-DE" sz="1100" dirty="0"/>
          </a:p>
        </p:txBody>
      </p:sp>
      <p:sp>
        <p:nvSpPr>
          <p:cNvPr id="42" name="Rectangle 1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082850" y="1628775"/>
            <a:ext cx="1455443" cy="4383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  <a:extLst/>
        </p:spPr>
        <p:txBody>
          <a:bodyPr wrap="square" lIns="0" tIns="0" rIns="0" bIns="0" anchor="ctr">
            <a:noAutofit/>
          </a:bodyPr>
          <a:lstStyle/>
          <a:p>
            <a:pPr marL="1572" lvl="1" algn="ctr">
              <a:spcBef>
                <a:spcPct val="30000"/>
              </a:spcBef>
              <a:buClr>
                <a:schemeClr val="folHlink"/>
              </a:buClr>
            </a:pPr>
            <a:r>
              <a:rPr lang="de-DE" sz="1400" b="1" dirty="0" smtClean="0">
                <a:solidFill>
                  <a:schemeClr val="bg1"/>
                </a:solidFill>
              </a:rPr>
              <a:t>Inter-operable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 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092950" y="2184845"/>
            <a:ext cx="1449875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44" name="Rectangle 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092950" y="2993061"/>
            <a:ext cx="1449875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45" name="Rectangle 8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092950" y="3801277"/>
            <a:ext cx="1449875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46" name="Rectangle 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092950" y="4609493"/>
            <a:ext cx="1449875" cy="6959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/>
          <a:lstStyle/>
          <a:p>
            <a:pPr marL="1572" lvl="1" algn="l">
              <a:spcBef>
                <a:spcPct val="30000"/>
              </a:spcBef>
              <a:buClr>
                <a:schemeClr val="folHlink"/>
              </a:buClr>
            </a:pPr>
            <a:endParaRPr lang="de-DE" sz="1400" dirty="0"/>
          </a:p>
        </p:txBody>
      </p:sp>
      <p:sp>
        <p:nvSpPr>
          <p:cNvPr id="102" name="FreefoNfY13dP6CeEmhySys66vi1g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2370070" y="2428054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grpSp>
        <p:nvGrpSpPr>
          <p:cNvPr id="103" name="Group 38"/>
          <p:cNvGrpSpPr>
            <a:grpSpLocks/>
          </p:cNvGrpSpPr>
          <p:nvPr>
            <p:custDataLst>
              <p:tags r:id="rId26"/>
            </p:custDataLst>
          </p:nvPr>
        </p:nvGrpSpPr>
        <p:grpSpPr bwMode="auto">
          <a:xfrm>
            <a:off x="4339990" y="3225451"/>
            <a:ext cx="66675" cy="215900"/>
            <a:chOff x="143" y="659"/>
            <a:chExt cx="51" cy="250"/>
          </a:xfrm>
          <a:solidFill>
            <a:srgbClr val="961234"/>
          </a:solidFill>
        </p:grpSpPr>
        <p:sp>
          <p:nvSpPr>
            <p:cNvPr id="104" name="Freeform 39"/>
            <p:cNvSpPr>
              <a:spLocks/>
            </p:cNvSpPr>
            <p:nvPr/>
          </p:nvSpPr>
          <p:spPr bwMode="black">
            <a:xfrm rot="18553174" flipH="1">
              <a:off x="43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black">
            <a:xfrm rot="3046826">
              <a:off x="44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06" name="FreefoNfY13dP6CeEmhySys66vi1g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2370071" y="3229103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07" name="FreefoNfY13dP6CeEmhySys66vi1g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2370072" y="4039680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08" name="FreefoNfY13dP6CeEmhySys66vi1g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2372802" y="4836817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09" name="FreefoNfY13dP6CeEmhySys66vi1g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4212252" y="4823415"/>
            <a:ext cx="254000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grpSp>
        <p:nvGrpSpPr>
          <p:cNvPr id="110" name="Group 38"/>
          <p:cNvGrpSpPr>
            <a:grpSpLocks/>
          </p:cNvGrpSpPr>
          <p:nvPr>
            <p:custDataLst>
              <p:tags r:id="rId31"/>
            </p:custDataLst>
          </p:nvPr>
        </p:nvGrpSpPr>
        <p:grpSpPr bwMode="auto">
          <a:xfrm>
            <a:off x="4310482" y="4036028"/>
            <a:ext cx="66675" cy="215900"/>
            <a:chOff x="143" y="659"/>
            <a:chExt cx="51" cy="250"/>
          </a:xfrm>
          <a:solidFill>
            <a:srgbClr val="961234"/>
          </a:solidFill>
        </p:grpSpPr>
        <p:sp>
          <p:nvSpPr>
            <p:cNvPr id="111" name="Freeform 39"/>
            <p:cNvSpPr>
              <a:spLocks/>
            </p:cNvSpPr>
            <p:nvPr/>
          </p:nvSpPr>
          <p:spPr bwMode="black">
            <a:xfrm rot="18553174" flipH="1">
              <a:off x="43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40"/>
            <p:cNvSpPr>
              <a:spLocks/>
            </p:cNvSpPr>
            <p:nvPr/>
          </p:nvSpPr>
          <p:spPr bwMode="black">
            <a:xfrm rot="3046826">
              <a:off x="44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13" name="Group 38"/>
          <p:cNvGrpSpPr>
            <a:grpSpLocks/>
          </p:cNvGrpSpPr>
          <p:nvPr>
            <p:custDataLst>
              <p:tags r:id="rId32"/>
            </p:custDataLst>
          </p:nvPr>
        </p:nvGrpSpPr>
        <p:grpSpPr bwMode="auto">
          <a:xfrm>
            <a:off x="4343820" y="2424402"/>
            <a:ext cx="66675" cy="215900"/>
            <a:chOff x="143" y="659"/>
            <a:chExt cx="51" cy="250"/>
          </a:xfrm>
          <a:solidFill>
            <a:srgbClr val="961234"/>
          </a:solidFill>
        </p:grpSpPr>
        <p:sp>
          <p:nvSpPr>
            <p:cNvPr id="114" name="Freeform 39"/>
            <p:cNvSpPr>
              <a:spLocks/>
            </p:cNvSpPr>
            <p:nvPr/>
          </p:nvSpPr>
          <p:spPr bwMode="black">
            <a:xfrm rot="18553174" flipH="1">
              <a:off x="43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black">
            <a:xfrm rot="3046826">
              <a:off x="44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7" name="FreefoNfY13dP6CeEmhySys66vi1g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6022340" y="4039680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18" name="FreefoNfY13dP6CeEmhySys66vi1g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6025070" y="4836817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grpSp>
        <p:nvGrpSpPr>
          <p:cNvPr id="119" name="Group 38"/>
          <p:cNvGrpSpPr>
            <a:grpSpLocks/>
          </p:cNvGrpSpPr>
          <p:nvPr>
            <p:custDataLst>
              <p:tags r:id="rId35"/>
            </p:custDataLst>
          </p:nvPr>
        </p:nvGrpSpPr>
        <p:grpSpPr bwMode="auto">
          <a:xfrm>
            <a:off x="6156176" y="3236669"/>
            <a:ext cx="66675" cy="215900"/>
            <a:chOff x="143" y="659"/>
            <a:chExt cx="51" cy="250"/>
          </a:xfrm>
          <a:solidFill>
            <a:srgbClr val="961234"/>
          </a:solidFill>
        </p:grpSpPr>
        <p:sp>
          <p:nvSpPr>
            <p:cNvPr id="120" name="Freeform 39"/>
            <p:cNvSpPr>
              <a:spLocks/>
            </p:cNvSpPr>
            <p:nvPr/>
          </p:nvSpPr>
          <p:spPr bwMode="black">
            <a:xfrm rot="18553174" flipH="1">
              <a:off x="43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black">
            <a:xfrm rot="3046826">
              <a:off x="44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2" name="Group 38"/>
          <p:cNvGrpSpPr>
            <a:grpSpLocks/>
          </p:cNvGrpSpPr>
          <p:nvPr>
            <p:custDataLst>
              <p:tags r:id="rId36"/>
            </p:custDataLst>
          </p:nvPr>
        </p:nvGrpSpPr>
        <p:grpSpPr bwMode="auto">
          <a:xfrm>
            <a:off x="6154580" y="2420750"/>
            <a:ext cx="66675" cy="215900"/>
            <a:chOff x="143" y="659"/>
            <a:chExt cx="51" cy="250"/>
          </a:xfrm>
          <a:solidFill>
            <a:srgbClr val="961234"/>
          </a:solidFill>
        </p:grpSpPr>
        <p:sp>
          <p:nvSpPr>
            <p:cNvPr id="123" name="Freeform 39"/>
            <p:cNvSpPr>
              <a:spLocks/>
            </p:cNvSpPr>
            <p:nvPr/>
          </p:nvSpPr>
          <p:spPr bwMode="black">
            <a:xfrm rot="18553174" flipH="1">
              <a:off x="43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4" name="Freeform 40"/>
            <p:cNvSpPr>
              <a:spLocks/>
            </p:cNvSpPr>
            <p:nvPr/>
          </p:nvSpPr>
          <p:spPr bwMode="black">
            <a:xfrm rot="3046826">
              <a:off x="44" y="759"/>
              <a:ext cx="250" cy="50"/>
            </a:xfrm>
            <a:custGeom>
              <a:avLst/>
              <a:gdLst>
                <a:gd name="T0" fmla="*/ 497 w 1235"/>
                <a:gd name="T1" fmla="*/ 6 h 372"/>
                <a:gd name="T2" fmla="*/ 579 w 1235"/>
                <a:gd name="T3" fmla="*/ 6 h 372"/>
                <a:gd name="T4" fmla="*/ 653 w 1235"/>
                <a:gd name="T5" fmla="*/ 7 h 372"/>
                <a:gd name="T6" fmla="*/ 710 w 1235"/>
                <a:gd name="T7" fmla="*/ 11 h 372"/>
                <a:gd name="T8" fmla="*/ 779 w 1235"/>
                <a:gd name="T9" fmla="*/ 13 h 372"/>
                <a:gd name="T10" fmla="*/ 824 w 1235"/>
                <a:gd name="T11" fmla="*/ 20 h 372"/>
                <a:gd name="T12" fmla="*/ 961 w 1235"/>
                <a:gd name="T13" fmla="*/ 30 h 372"/>
                <a:gd name="T14" fmla="*/ 1030 w 1235"/>
                <a:gd name="T15" fmla="*/ 60 h 372"/>
                <a:gd name="T16" fmla="*/ 1064 w 1235"/>
                <a:gd name="T17" fmla="*/ 91 h 372"/>
                <a:gd name="T18" fmla="*/ 1053 w 1235"/>
                <a:gd name="T19" fmla="*/ 110 h 372"/>
                <a:gd name="T20" fmla="*/ 1085 w 1235"/>
                <a:gd name="T21" fmla="*/ 136 h 372"/>
                <a:gd name="T22" fmla="*/ 1096 w 1235"/>
                <a:gd name="T23" fmla="*/ 162 h 372"/>
                <a:gd name="T24" fmla="*/ 1045 w 1235"/>
                <a:gd name="T25" fmla="*/ 176 h 372"/>
                <a:gd name="T26" fmla="*/ 1076 w 1235"/>
                <a:gd name="T27" fmla="*/ 187 h 372"/>
                <a:gd name="T28" fmla="*/ 1099 w 1235"/>
                <a:gd name="T29" fmla="*/ 198 h 372"/>
                <a:gd name="T30" fmla="*/ 1135 w 1235"/>
                <a:gd name="T31" fmla="*/ 209 h 372"/>
                <a:gd name="T32" fmla="*/ 1151 w 1235"/>
                <a:gd name="T33" fmla="*/ 229 h 372"/>
                <a:gd name="T34" fmla="*/ 1142 w 1235"/>
                <a:gd name="T35" fmla="*/ 243 h 372"/>
                <a:gd name="T36" fmla="*/ 1141 w 1235"/>
                <a:gd name="T37" fmla="*/ 252 h 372"/>
                <a:gd name="T38" fmla="*/ 1176 w 1235"/>
                <a:gd name="T39" fmla="*/ 263 h 372"/>
                <a:gd name="T40" fmla="*/ 1189 w 1235"/>
                <a:gd name="T41" fmla="*/ 278 h 372"/>
                <a:gd name="T42" fmla="*/ 1220 w 1235"/>
                <a:gd name="T43" fmla="*/ 283 h 372"/>
                <a:gd name="T44" fmla="*/ 1218 w 1235"/>
                <a:gd name="T45" fmla="*/ 300 h 372"/>
                <a:gd name="T46" fmla="*/ 1175 w 1235"/>
                <a:gd name="T47" fmla="*/ 290 h 372"/>
                <a:gd name="T48" fmla="*/ 1138 w 1235"/>
                <a:gd name="T49" fmla="*/ 296 h 372"/>
                <a:gd name="T50" fmla="*/ 1059 w 1235"/>
                <a:gd name="T51" fmla="*/ 288 h 372"/>
                <a:gd name="T52" fmla="*/ 982 w 1235"/>
                <a:gd name="T53" fmla="*/ 286 h 372"/>
                <a:gd name="T54" fmla="*/ 906 w 1235"/>
                <a:gd name="T55" fmla="*/ 282 h 372"/>
                <a:gd name="T56" fmla="*/ 826 w 1235"/>
                <a:gd name="T57" fmla="*/ 275 h 372"/>
                <a:gd name="T58" fmla="*/ 733 w 1235"/>
                <a:gd name="T59" fmla="*/ 274 h 372"/>
                <a:gd name="T60" fmla="*/ 677 w 1235"/>
                <a:gd name="T61" fmla="*/ 273 h 372"/>
                <a:gd name="T62" fmla="*/ 616 w 1235"/>
                <a:gd name="T63" fmla="*/ 273 h 372"/>
                <a:gd name="T64" fmla="*/ 546 w 1235"/>
                <a:gd name="T65" fmla="*/ 277 h 372"/>
                <a:gd name="T66" fmla="*/ 475 w 1235"/>
                <a:gd name="T67" fmla="*/ 288 h 372"/>
                <a:gd name="T68" fmla="*/ 416 w 1235"/>
                <a:gd name="T69" fmla="*/ 299 h 372"/>
                <a:gd name="T70" fmla="*/ 364 w 1235"/>
                <a:gd name="T71" fmla="*/ 292 h 372"/>
                <a:gd name="T72" fmla="*/ 295 w 1235"/>
                <a:gd name="T73" fmla="*/ 298 h 372"/>
                <a:gd name="T74" fmla="*/ 222 w 1235"/>
                <a:gd name="T75" fmla="*/ 309 h 372"/>
                <a:gd name="T76" fmla="*/ 149 w 1235"/>
                <a:gd name="T77" fmla="*/ 323 h 372"/>
                <a:gd name="T78" fmla="*/ 84 w 1235"/>
                <a:gd name="T79" fmla="*/ 338 h 372"/>
                <a:gd name="T80" fmla="*/ 36 w 1235"/>
                <a:gd name="T81" fmla="*/ 372 h 372"/>
                <a:gd name="T82" fmla="*/ 7 w 1235"/>
                <a:gd name="T83" fmla="*/ 154 h 372"/>
                <a:gd name="T84" fmla="*/ 15 w 1235"/>
                <a:gd name="T85" fmla="*/ 61 h 372"/>
                <a:gd name="T86" fmla="*/ 46 w 1235"/>
                <a:gd name="T87" fmla="*/ 39 h 372"/>
                <a:gd name="T88" fmla="*/ 88 w 1235"/>
                <a:gd name="T89" fmla="*/ 25 h 372"/>
                <a:gd name="T90" fmla="*/ 160 w 1235"/>
                <a:gd name="T91" fmla="*/ 14 h 372"/>
                <a:gd name="T92" fmla="*/ 233 w 1235"/>
                <a:gd name="T93" fmla="*/ 8 h 372"/>
                <a:gd name="T94" fmla="*/ 304 w 1235"/>
                <a:gd name="T95" fmla="*/ 7 h 372"/>
                <a:gd name="T96" fmla="*/ 356 w 1235"/>
                <a:gd name="T97" fmla="*/ 3 h 372"/>
                <a:gd name="T98" fmla="*/ 401 w 1235"/>
                <a:gd name="T99" fmla="*/ 5 h 372"/>
                <a:gd name="T100" fmla="*/ 433 w 1235"/>
                <a:gd name="T101" fmla="*/ 1 h 372"/>
                <a:gd name="T102" fmla="*/ 454 w 1235"/>
                <a:gd name="T103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5" h="372">
                  <a:moveTo>
                    <a:pt x="459" y="6"/>
                  </a:moveTo>
                  <a:lnTo>
                    <a:pt x="465" y="6"/>
                  </a:lnTo>
                  <a:lnTo>
                    <a:pt x="473" y="6"/>
                  </a:lnTo>
                  <a:lnTo>
                    <a:pt x="484" y="6"/>
                  </a:lnTo>
                  <a:lnTo>
                    <a:pt x="497" y="6"/>
                  </a:lnTo>
                  <a:lnTo>
                    <a:pt x="511" y="6"/>
                  </a:lnTo>
                  <a:lnTo>
                    <a:pt x="527" y="6"/>
                  </a:lnTo>
                  <a:lnTo>
                    <a:pt x="544" y="6"/>
                  </a:lnTo>
                  <a:lnTo>
                    <a:pt x="562" y="6"/>
                  </a:lnTo>
                  <a:lnTo>
                    <a:pt x="579" y="6"/>
                  </a:lnTo>
                  <a:lnTo>
                    <a:pt x="596" y="6"/>
                  </a:lnTo>
                  <a:lnTo>
                    <a:pt x="612" y="6"/>
                  </a:lnTo>
                  <a:lnTo>
                    <a:pt x="627" y="7"/>
                  </a:lnTo>
                  <a:lnTo>
                    <a:pt x="641" y="7"/>
                  </a:lnTo>
                  <a:lnTo>
                    <a:pt x="653" y="7"/>
                  </a:lnTo>
                  <a:lnTo>
                    <a:pt x="662" y="8"/>
                  </a:lnTo>
                  <a:lnTo>
                    <a:pt x="669" y="8"/>
                  </a:lnTo>
                  <a:lnTo>
                    <a:pt x="683" y="9"/>
                  </a:lnTo>
                  <a:lnTo>
                    <a:pt x="696" y="10"/>
                  </a:lnTo>
                  <a:lnTo>
                    <a:pt x="710" y="11"/>
                  </a:lnTo>
                  <a:lnTo>
                    <a:pt x="724" y="11"/>
                  </a:lnTo>
                  <a:lnTo>
                    <a:pt x="738" y="13"/>
                  </a:lnTo>
                  <a:lnTo>
                    <a:pt x="752" y="13"/>
                  </a:lnTo>
                  <a:lnTo>
                    <a:pt x="765" y="13"/>
                  </a:lnTo>
                  <a:lnTo>
                    <a:pt x="779" y="13"/>
                  </a:lnTo>
                  <a:lnTo>
                    <a:pt x="779" y="16"/>
                  </a:lnTo>
                  <a:lnTo>
                    <a:pt x="780" y="18"/>
                  </a:lnTo>
                  <a:lnTo>
                    <a:pt x="783" y="20"/>
                  </a:lnTo>
                  <a:lnTo>
                    <a:pt x="785" y="22"/>
                  </a:lnTo>
                  <a:lnTo>
                    <a:pt x="824" y="20"/>
                  </a:lnTo>
                  <a:lnTo>
                    <a:pt x="859" y="20"/>
                  </a:lnTo>
                  <a:lnTo>
                    <a:pt x="890" y="21"/>
                  </a:lnTo>
                  <a:lnTo>
                    <a:pt x="916" y="23"/>
                  </a:lnTo>
                  <a:lnTo>
                    <a:pt x="940" y="26"/>
                  </a:lnTo>
                  <a:lnTo>
                    <a:pt x="961" y="30"/>
                  </a:lnTo>
                  <a:lnTo>
                    <a:pt x="980" y="36"/>
                  </a:lnTo>
                  <a:lnTo>
                    <a:pt x="996" y="40"/>
                  </a:lnTo>
                  <a:lnTo>
                    <a:pt x="1009" y="47"/>
                  </a:lnTo>
                  <a:lnTo>
                    <a:pt x="1021" y="53"/>
                  </a:lnTo>
                  <a:lnTo>
                    <a:pt x="1030" y="60"/>
                  </a:lnTo>
                  <a:lnTo>
                    <a:pt x="1038" y="67"/>
                  </a:lnTo>
                  <a:lnTo>
                    <a:pt x="1046" y="74"/>
                  </a:lnTo>
                  <a:lnTo>
                    <a:pt x="1052" y="79"/>
                  </a:lnTo>
                  <a:lnTo>
                    <a:pt x="1058" y="85"/>
                  </a:lnTo>
                  <a:lnTo>
                    <a:pt x="1064" y="91"/>
                  </a:lnTo>
                  <a:lnTo>
                    <a:pt x="1065" y="98"/>
                  </a:lnTo>
                  <a:lnTo>
                    <a:pt x="1058" y="100"/>
                  </a:lnTo>
                  <a:lnTo>
                    <a:pt x="1050" y="100"/>
                  </a:lnTo>
                  <a:lnTo>
                    <a:pt x="1047" y="103"/>
                  </a:lnTo>
                  <a:lnTo>
                    <a:pt x="1053" y="110"/>
                  </a:lnTo>
                  <a:lnTo>
                    <a:pt x="1059" y="117"/>
                  </a:lnTo>
                  <a:lnTo>
                    <a:pt x="1066" y="122"/>
                  </a:lnTo>
                  <a:lnTo>
                    <a:pt x="1073" y="127"/>
                  </a:lnTo>
                  <a:lnTo>
                    <a:pt x="1078" y="131"/>
                  </a:lnTo>
                  <a:lnTo>
                    <a:pt x="1085" y="136"/>
                  </a:lnTo>
                  <a:lnTo>
                    <a:pt x="1091" y="140"/>
                  </a:lnTo>
                  <a:lnTo>
                    <a:pt x="1097" y="145"/>
                  </a:lnTo>
                  <a:lnTo>
                    <a:pt x="1102" y="153"/>
                  </a:lnTo>
                  <a:lnTo>
                    <a:pt x="1100" y="159"/>
                  </a:lnTo>
                  <a:lnTo>
                    <a:pt x="1096" y="162"/>
                  </a:lnTo>
                  <a:lnTo>
                    <a:pt x="1087" y="166"/>
                  </a:lnTo>
                  <a:lnTo>
                    <a:pt x="1076" y="168"/>
                  </a:lnTo>
                  <a:lnTo>
                    <a:pt x="1066" y="170"/>
                  </a:lnTo>
                  <a:lnTo>
                    <a:pt x="1054" y="173"/>
                  </a:lnTo>
                  <a:lnTo>
                    <a:pt x="1045" y="176"/>
                  </a:lnTo>
                  <a:lnTo>
                    <a:pt x="1053" y="181"/>
                  </a:lnTo>
                  <a:lnTo>
                    <a:pt x="1061" y="181"/>
                  </a:lnTo>
                  <a:lnTo>
                    <a:pt x="1069" y="181"/>
                  </a:lnTo>
                  <a:lnTo>
                    <a:pt x="1075" y="183"/>
                  </a:lnTo>
                  <a:lnTo>
                    <a:pt x="1076" y="187"/>
                  </a:lnTo>
                  <a:lnTo>
                    <a:pt x="1078" y="191"/>
                  </a:lnTo>
                  <a:lnTo>
                    <a:pt x="1082" y="193"/>
                  </a:lnTo>
                  <a:lnTo>
                    <a:pt x="1088" y="196"/>
                  </a:lnTo>
                  <a:lnTo>
                    <a:pt x="1093" y="198"/>
                  </a:lnTo>
                  <a:lnTo>
                    <a:pt x="1099" y="198"/>
                  </a:lnTo>
                  <a:lnTo>
                    <a:pt x="1106" y="198"/>
                  </a:lnTo>
                  <a:lnTo>
                    <a:pt x="1112" y="198"/>
                  </a:lnTo>
                  <a:lnTo>
                    <a:pt x="1119" y="204"/>
                  </a:lnTo>
                  <a:lnTo>
                    <a:pt x="1127" y="206"/>
                  </a:lnTo>
                  <a:lnTo>
                    <a:pt x="1135" y="209"/>
                  </a:lnTo>
                  <a:lnTo>
                    <a:pt x="1142" y="213"/>
                  </a:lnTo>
                  <a:lnTo>
                    <a:pt x="1139" y="219"/>
                  </a:lnTo>
                  <a:lnTo>
                    <a:pt x="1142" y="224"/>
                  </a:lnTo>
                  <a:lnTo>
                    <a:pt x="1145" y="228"/>
                  </a:lnTo>
                  <a:lnTo>
                    <a:pt x="1151" y="229"/>
                  </a:lnTo>
                  <a:lnTo>
                    <a:pt x="1153" y="235"/>
                  </a:lnTo>
                  <a:lnTo>
                    <a:pt x="1153" y="238"/>
                  </a:lnTo>
                  <a:lnTo>
                    <a:pt x="1150" y="240"/>
                  </a:lnTo>
                  <a:lnTo>
                    <a:pt x="1146" y="242"/>
                  </a:lnTo>
                  <a:lnTo>
                    <a:pt x="1142" y="243"/>
                  </a:lnTo>
                  <a:lnTo>
                    <a:pt x="1136" y="244"/>
                  </a:lnTo>
                  <a:lnTo>
                    <a:pt x="1131" y="245"/>
                  </a:lnTo>
                  <a:lnTo>
                    <a:pt x="1127" y="248"/>
                  </a:lnTo>
                  <a:lnTo>
                    <a:pt x="1134" y="251"/>
                  </a:lnTo>
                  <a:lnTo>
                    <a:pt x="1141" y="252"/>
                  </a:lnTo>
                  <a:lnTo>
                    <a:pt x="1148" y="254"/>
                  </a:lnTo>
                  <a:lnTo>
                    <a:pt x="1156" y="257"/>
                  </a:lnTo>
                  <a:lnTo>
                    <a:pt x="1162" y="259"/>
                  </a:lnTo>
                  <a:lnTo>
                    <a:pt x="1169" y="261"/>
                  </a:lnTo>
                  <a:lnTo>
                    <a:pt x="1176" y="263"/>
                  </a:lnTo>
                  <a:lnTo>
                    <a:pt x="1183" y="266"/>
                  </a:lnTo>
                  <a:lnTo>
                    <a:pt x="1184" y="268"/>
                  </a:lnTo>
                  <a:lnTo>
                    <a:pt x="1184" y="271"/>
                  </a:lnTo>
                  <a:lnTo>
                    <a:pt x="1186" y="276"/>
                  </a:lnTo>
                  <a:lnTo>
                    <a:pt x="1189" y="278"/>
                  </a:lnTo>
                  <a:lnTo>
                    <a:pt x="1196" y="278"/>
                  </a:lnTo>
                  <a:lnTo>
                    <a:pt x="1202" y="280"/>
                  </a:lnTo>
                  <a:lnTo>
                    <a:pt x="1209" y="280"/>
                  </a:lnTo>
                  <a:lnTo>
                    <a:pt x="1214" y="281"/>
                  </a:lnTo>
                  <a:lnTo>
                    <a:pt x="1220" y="283"/>
                  </a:lnTo>
                  <a:lnTo>
                    <a:pt x="1226" y="285"/>
                  </a:lnTo>
                  <a:lnTo>
                    <a:pt x="1230" y="290"/>
                  </a:lnTo>
                  <a:lnTo>
                    <a:pt x="1235" y="294"/>
                  </a:lnTo>
                  <a:lnTo>
                    <a:pt x="1227" y="298"/>
                  </a:lnTo>
                  <a:lnTo>
                    <a:pt x="1218" y="300"/>
                  </a:lnTo>
                  <a:lnTo>
                    <a:pt x="1210" y="300"/>
                  </a:lnTo>
                  <a:lnTo>
                    <a:pt x="1200" y="299"/>
                  </a:lnTo>
                  <a:lnTo>
                    <a:pt x="1192" y="297"/>
                  </a:lnTo>
                  <a:lnTo>
                    <a:pt x="1183" y="293"/>
                  </a:lnTo>
                  <a:lnTo>
                    <a:pt x="1175" y="290"/>
                  </a:lnTo>
                  <a:lnTo>
                    <a:pt x="1167" y="286"/>
                  </a:lnTo>
                  <a:lnTo>
                    <a:pt x="1160" y="285"/>
                  </a:lnTo>
                  <a:lnTo>
                    <a:pt x="1152" y="289"/>
                  </a:lnTo>
                  <a:lnTo>
                    <a:pt x="1144" y="294"/>
                  </a:lnTo>
                  <a:lnTo>
                    <a:pt x="1138" y="296"/>
                  </a:lnTo>
                  <a:lnTo>
                    <a:pt x="1122" y="293"/>
                  </a:lnTo>
                  <a:lnTo>
                    <a:pt x="1106" y="291"/>
                  </a:lnTo>
                  <a:lnTo>
                    <a:pt x="1090" y="290"/>
                  </a:lnTo>
                  <a:lnTo>
                    <a:pt x="1075" y="289"/>
                  </a:lnTo>
                  <a:lnTo>
                    <a:pt x="1059" y="288"/>
                  </a:lnTo>
                  <a:lnTo>
                    <a:pt x="1044" y="288"/>
                  </a:lnTo>
                  <a:lnTo>
                    <a:pt x="1028" y="286"/>
                  </a:lnTo>
                  <a:lnTo>
                    <a:pt x="1013" y="286"/>
                  </a:lnTo>
                  <a:lnTo>
                    <a:pt x="998" y="286"/>
                  </a:lnTo>
                  <a:lnTo>
                    <a:pt x="982" y="286"/>
                  </a:lnTo>
                  <a:lnTo>
                    <a:pt x="967" y="286"/>
                  </a:lnTo>
                  <a:lnTo>
                    <a:pt x="952" y="285"/>
                  </a:lnTo>
                  <a:lnTo>
                    <a:pt x="937" y="285"/>
                  </a:lnTo>
                  <a:lnTo>
                    <a:pt x="922" y="283"/>
                  </a:lnTo>
                  <a:lnTo>
                    <a:pt x="906" y="282"/>
                  </a:lnTo>
                  <a:lnTo>
                    <a:pt x="891" y="280"/>
                  </a:lnTo>
                  <a:lnTo>
                    <a:pt x="878" y="278"/>
                  </a:lnTo>
                  <a:lnTo>
                    <a:pt x="863" y="277"/>
                  </a:lnTo>
                  <a:lnTo>
                    <a:pt x="845" y="276"/>
                  </a:lnTo>
                  <a:lnTo>
                    <a:pt x="826" y="275"/>
                  </a:lnTo>
                  <a:lnTo>
                    <a:pt x="806" y="275"/>
                  </a:lnTo>
                  <a:lnTo>
                    <a:pt x="785" y="274"/>
                  </a:lnTo>
                  <a:lnTo>
                    <a:pt x="764" y="274"/>
                  </a:lnTo>
                  <a:lnTo>
                    <a:pt x="744" y="274"/>
                  </a:lnTo>
                  <a:lnTo>
                    <a:pt x="733" y="274"/>
                  </a:lnTo>
                  <a:lnTo>
                    <a:pt x="723" y="274"/>
                  </a:lnTo>
                  <a:lnTo>
                    <a:pt x="711" y="274"/>
                  </a:lnTo>
                  <a:lnTo>
                    <a:pt x="700" y="273"/>
                  </a:lnTo>
                  <a:lnTo>
                    <a:pt x="688" y="273"/>
                  </a:lnTo>
                  <a:lnTo>
                    <a:pt x="677" y="273"/>
                  </a:lnTo>
                  <a:lnTo>
                    <a:pt x="666" y="273"/>
                  </a:lnTo>
                  <a:lnTo>
                    <a:pt x="656" y="273"/>
                  </a:lnTo>
                  <a:lnTo>
                    <a:pt x="642" y="273"/>
                  </a:lnTo>
                  <a:lnTo>
                    <a:pt x="629" y="273"/>
                  </a:lnTo>
                  <a:lnTo>
                    <a:pt x="616" y="273"/>
                  </a:lnTo>
                  <a:lnTo>
                    <a:pt x="602" y="274"/>
                  </a:lnTo>
                  <a:lnTo>
                    <a:pt x="587" y="274"/>
                  </a:lnTo>
                  <a:lnTo>
                    <a:pt x="573" y="275"/>
                  </a:lnTo>
                  <a:lnTo>
                    <a:pt x="559" y="276"/>
                  </a:lnTo>
                  <a:lnTo>
                    <a:pt x="546" y="277"/>
                  </a:lnTo>
                  <a:lnTo>
                    <a:pt x="532" y="278"/>
                  </a:lnTo>
                  <a:lnTo>
                    <a:pt x="518" y="281"/>
                  </a:lnTo>
                  <a:lnTo>
                    <a:pt x="504" y="283"/>
                  </a:lnTo>
                  <a:lnTo>
                    <a:pt x="489" y="285"/>
                  </a:lnTo>
                  <a:lnTo>
                    <a:pt x="475" y="288"/>
                  </a:lnTo>
                  <a:lnTo>
                    <a:pt x="463" y="290"/>
                  </a:lnTo>
                  <a:lnTo>
                    <a:pt x="449" y="293"/>
                  </a:lnTo>
                  <a:lnTo>
                    <a:pt x="435" y="297"/>
                  </a:lnTo>
                  <a:lnTo>
                    <a:pt x="425" y="299"/>
                  </a:lnTo>
                  <a:lnTo>
                    <a:pt x="416" y="299"/>
                  </a:lnTo>
                  <a:lnTo>
                    <a:pt x="405" y="298"/>
                  </a:lnTo>
                  <a:lnTo>
                    <a:pt x="395" y="297"/>
                  </a:lnTo>
                  <a:lnTo>
                    <a:pt x="385" y="294"/>
                  </a:lnTo>
                  <a:lnTo>
                    <a:pt x="374" y="293"/>
                  </a:lnTo>
                  <a:lnTo>
                    <a:pt x="364" y="292"/>
                  </a:lnTo>
                  <a:lnTo>
                    <a:pt x="353" y="292"/>
                  </a:lnTo>
                  <a:lnTo>
                    <a:pt x="338" y="293"/>
                  </a:lnTo>
                  <a:lnTo>
                    <a:pt x="324" y="294"/>
                  </a:lnTo>
                  <a:lnTo>
                    <a:pt x="310" y="297"/>
                  </a:lnTo>
                  <a:lnTo>
                    <a:pt x="295" y="298"/>
                  </a:lnTo>
                  <a:lnTo>
                    <a:pt x="280" y="300"/>
                  </a:lnTo>
                  <a:lnTo>
                    <a:pt x="266" y="303"/>
                  </a:lnTo>
                  <a:lnTo>
                    <a:pt x="251" y="305"/>
                  </a:lnTo>
                  <a:lnTo>
                    <a:pt x="236" y="307"/>
                  </a:lnTo>
                  <a:lnTo>
                    <a:pt x="222" y="309"/>
                  </a:lnTo>
                  <a:lnTo>
                    <a:pt x="207" y="312"/>
                  </a:lnTo>
                  <a:lnTo>
                    <a:pt x="192" y="314"/>
                  </a:lnTo>
                  <a:lnTo>
                    <a:pt x="179" y="317"/>
                  </a:lnTo>
                  <a:lnTo>
                    <a:pt x="164" y="320"/>
                  </a:lnTo>
                  <a:lnTo>
                    <a:pt x="149" y="323"/>
                  </a:lnTo>
                  <a:lnTo>
                    <a:pt x="134" y="326"/>
                  </a:lnTo>
                  <a:lnTo>
                    <a:pt x="119" y="329"/>
                  </a:lnTo>
                  <a:lnTo>
                    <a:pt x="107" y="331"/>
                  </a:lnTo>
                  <a:lnTo>
                    <a:pt x="96" y="335"/>
                  </a:lnTo>
                  <a:lnTo>
                    <a:pt x="84" y="338"/>
                  </a:lnTo>
                  <a:lnTo>
                    <a:pt x="74" y="343"/>
                  </a:lnTo>
                  <a:lnTo>
                    <a:pt x="63" y="349"/>
                  </a:lnTo>
                  <a:lnTo>
                    <a:pt x="53" y="354"/>
                  </a:lnTo>
                  <a:lnTo>
                    <a:pt x="44" y="362"/>
                  </a:lnTo>
                  <a:lnTo>
                    <a:pt x="36" y="372"/>
                  </a:lnTo>
                  <a:lnTo>
                    <a:pt x="30" y="344"/>
                  </a:lnTo>
                  <a:lnTo>
                    <a:pt x="24" y="304"/>
                  </a:lnTo>
                  <a:lnTo>
                    <a:pt x="19" y="257"/>
                  </a:lnTo>
                  <a:lnTo>
                    <a:pt x="13" y="205"/>
                  </a:lnTo>
                  <a:lnTo>
                    <a:pt x="7" y="154"/>
                  </a:lnTo>
                  <a:lnTo>
                    <a:pt x="4" y="109"/>
                  </a:lnTo>
                  <a:lnTo>
                    <a:pt x="1" y="74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15" y="61"/>
                  </a:lnTo>
                  <a:lnTo>
                    <a:pt x="24" y="69"/>
                  </a:lnTo>
                  <a:lnTo>
                    <a:pt x="31" y="62"/>
                  </a:lnTo>
                  <a:lnTo>
                    <a:pt x="36" y="53"/>
                  </a:lnTo>
                  <a:lnTo>
                    <a:pt x="40" y="45"/>
                  </a:lnTo>
                  <a:lnTo>
                    <a:pt x="46" y="39"/>
                  </a:lnTo>
                  <a:lnTo>
                    <a:pt x="54" y="34"/>
                  </a:lnTo>
                  <a:lnTo>
                    <a:pt x="61" y="31"/>
                  </a:lnTo>
                  <a:lnTo>
                    <a:pt x="70" y="29"/>
                  </a:lnTo>
                  <a:lnTo>
                    <a:pt x="78" y="26"/>
                  </a:lnTo>
                  <a:lnTo>
                    <a:pt x="88" y="25"/>
                  </a:lnTo>
                  <a:lnTo>
                    <a:pt x="103" y="23"/>
                  </a:lnTo>
                  <a:lnTo>
                    <a:pt x="116" y="21"/>
                  </a:lnTo>
                  <a:lnTo>
                    <a:pt x="131" y="18"/>
                  </a:lnTo>
                  <a:lnTo>
                    <a:pt x="146" y="16"/>
                  </a:lnTo>
                  <a:lnTo>
                    <a:pt x="160" y="14"/>
                  </a:lnTo>
                  <a:lnTo>
                    <a:pt x="175" y="13"/>
                  </a:lnTo>
                  <a:lnTo>
                    <a:pt x="189" y="11"/>
                  </a:lnTo>
                  <a:lnTo>
                    <a:pt x="204" y="9"/>
                  </a:lnTo>
                  <a:lnTo>
                    <a:pt x="218" y="9"/>
                  </a:lnTo>
                  <a:lnTo>
                    <a:pt x="233" y="8"/>
                  </a:lnTo>
                  <a:lnTo>
                    <a:pt x="246" y="7"/>
                  </a:lnTo>
                  <a:lnTo>
                    <a:pt x="260" y="7"/>
                  </a:lnTo>
                  <a:lnTo>
                    <a:pt x="275" y="7"/>
                  </a:lnTo>
                  <a:lnTo>
                    <a:pt x="289" y="7"/>
                  </a:lnTo>
                  <a:lnTo>
                    <a:pt x="304" y="7"/>
                  </a:lnTo>
                  <a:lnTo>
                    <a:pt x="318" y="8"/>
                  </a:lnTo>
                  <a:lnTo>
                    <a:pt x="327" y="8"/>
                  </a:lnTo>
                  <a:lnTo>
                    <a:pt x="336" y="7"/>
                  </a:lnTo>
                  <a:lnTo>
                    <a:pt x="347" y="6"/>
                  </a:lnTo>
                  <a:lnTo>
                    <a:pt x="356" y="3"/>
                  </a:lnTo>
                  <a:lnTo>
                    <a:pt x="365" y="2"/>
                  </a:lnTo>
                  <a:lnTo>
                    <a:pt x="375" y="2"/>
                  </a:lnTo>
                  <a:lnTo>
                    <a:pt x="386" y="2"/>
                  </a:lnTo>
                  <a:lnTo>
                    <a:pt x="396" y="3"/>
                  </a:lnTo>
                  <a:lnTo>
                    <a:pt x="401" y="5"/>
                  </a:lnTo>
                  <a:lnTo>
                    <a:pt x="406" y="5"/>
                  </a:lnTo>
                  <a:lnTo>
                    <a:pt x="413" y="5"/>
                  </a:lnTo>
                  <a:lnTo>
                    <a:pt x="420" y="3"/>
                  </a:lnTo>
                  <a:lnTo>
                    <a:pt x="426" y="2"/>
                  </a:lnTo>
                  <a:lnTo>
                    <a:pt x="433" y="1"/>
                  </a:lnTo>
                  <a:lnTo>
                    <a:pt x="440" y="1"/>
                  </a:lnTo>
                  <a:lnTo>
                    <a:pt x="447" y="0"/>
                  </a:lnTo>
                  <a:lnTo>
                    <a:pt x="449" y="1"/>
                  </a:lnTo>
                  <a:lnTo>
                    <a:pt x="451" y="3"/>
                  </a:lnTo>
                  <a:lnTo>
                    <a:pt x="454" y="6"/>
                  </a:lnTo>
                  <a:lnTo>
                    <a:pt x="456" y="6"/>
                  </a:lnTo>
                  <a:lnTo>
                    <a:pt x="459" y="6"/>
                  </a:lnTo>
                  <a:close/>
                </a:path>
              </a:pathLst>
            </a:custGeom>
            <a:grp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25" name="FreefoNfY13dP6CeEmhySys66vi1g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7680562" y="2418429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26" name="FreefoNfY13dP6CeEmhySys66vi1g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7680563" y="3219478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27" name="FreefoNfY13dP6CeEmhySys66vi1g"/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7680564" y="4030055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  <p:sp>
        <p:nvSpPr>
          <p:cNvPr id="128" name="FreefoNfY13dP6CeEmhySys66vi1g"/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7683294" y="4827192"/>
            <a:ext cx="331157" cy="241300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93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Google Trend Analyse der letzten 5 Jahre zeigt, dass Ansible die alten Player Puppet und Chef mittlerweile überholt hat.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</a:t>
            </a:r>
            <a:r>
              <a:rPr lang="de-DE" dirty="0"/>
              <a:t>Tool </a:t>
            </a:r>
            <a:r>
              <a:rPr lang="de-DE" dirty="0" err="1"/>
              <a:t>auswahl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 bwMode="gray">
          <a:xfrm>
            <a:off x="229593" y="6013188"/>
            <a:ext cx="873316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050" dirty="0"/>
              <a:t>https://trends.google.de/trends/explore?cat=32&amp;date=today%205-y&amp;q=%2Fm%2F0k0vzjb,CHEF,%2Fm%2F0hn8c6s,puppet</a:t>
            </a:r>
            <a:endParaRPr lang="de-DE" sz="105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0" y="1556792"/>
            <a:ext cx="8651825" cy="439327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35583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die weitere </a:t>
            </a:r>
            <a:r>
              <a:rPr lang="de-DE" dirty="0" err="1" smtClean="0"/>
              <a:t>betrachtung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</a:t>
            </a:r>
            <a:r>
              <a:rPr lang="de-DE" dirty="0"/>
              <a:t>Tool </a:t>
            </a:r>
            <a:r>
              <a:rPr lang="de-DE" dirty="0" smtClean="0"/>
              <a:t>Auswahl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5" name="Rechteck 14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7" name="Picture 2" descr="Bildergebnis für Ans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905"/>
            <a:ext cx="5057212" cy="39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/>
          <p:cNvGrpSpPr/>
          <p:nvPr/>
        </p:nvGrpSpPr>
        <p:grpSpPr>
          <a:xfrm>
            <a:off x="4067944" y="3857993"/>
            <a:ext cx="2006236" cy="621961"/>
            <a:chOff x="6677848" y="2309012"/>
            <a:chExt cx="2006236" cy="621961"/>
          </a:xfrm>
        </p:grpSpPr>
        <p:cxnSp>
          <p:nvCxnSpPr>
            <p:cNvPr id="9" name="AutoShape 109"/>
            <p:cNvCxnSpPr>
              <a:cxnSpLocks noChangeShapeType="1"/>
            </p:cNvCxnSpPr>
            <p:nvPr/>
          </p:nvCxnSpPr>
          <p:spPr bwMode="auto">
            <a:xfrm rot="20093687">
              <a:off x="6677848" y="2338391"/>
              <a:ext cx="1771639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10"/>
            <p:cNvCxnSpPr>
              <a:cxnSpLocks noChangeShapeType="1"/>
            </p:cNvCxnSpPr>
            <p:nvPr/>
          </p:nvCxnSpPr>
          <p:spPr bwMode="auto">
            <a:xfrm rot="20093687">
              <a:off x="6912445" y="2886571"/>
              <a:ext cx="1771639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108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blackWhite">
            <a:xfrm rot="20093687">
              <a:off x="6780500" y="2309012"/>
              <a:ext cx="1771639" cy="62196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2540" tIns="6346" rIns="2540" bIns="0">
              <a:spAutoFit/>
            </a:bodyPr>
            <a:lstStyle/>
            <a:p>
              <a:pPr algn="l" defTabSz="783293">
                <a:spcBef>
                  <a:spcPct val="30000"/>
                </a:spcBef>
                <a:buClr>
                  <a:schemeClr val="tx1"/>
                </a:buClr>
              </a:pPr>
              <a:r>
                <a:rPr lang="de-DE" sz="4000" dirty="0" smtClean="0">
                  <a:solidFill>
                    <a:srgbClr val="DF0917"/>
                  </a:solidFill>
                  <a:latin typeface="Bernard MT Condensed" panose="02050806060905020404" pitchFamily="18" charset="0"/>
                </a:rPr>
                <a:t>SELECTED</a:t>
              </a:r>
              <a:endParaRPr lang="de-DE" sz="1400" dirty="0">
                <a:solidFill>
                  <a:srgbClr val="DF0917"/>
                </a:solidFill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351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Rechteck 5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171"/>
            <a:ext cx="9153774" cy="4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0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Ansible wurde </a:t>
            </a:r>
            <a:r>
              <a:rPr lang="de-DE" dirty="0"/>
              <a:t>2012 von Michael </a:t>
            </a:r>
            <a:r>
              <a:rPr lang="de-DE" dirty="0" err="1" smtClean="0"/>
              <a:t>DeHaan</a:t>
            </a:r>
            <a:r>
              <a:rPr lang="de-DE" dirty="0" smtClean="0"/>
              <a:t> gegründet und ist mittlerweile Teil des </a:t>
            </a:r>
            <a:r>
              <a:rPr lang="de-DE" dirty="0" err="1" smtClean="0"/>
              <a:t>RedHat</a:t>
            </a:r>
            <a:r>
              <a:rPr lang="de-DE" dirty="0" smtClean="0"/>
              <a:t> Portfolios und aktuell in der Version 2.3.0. verfügbar. 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</a:t>
            </a:r>
            <a:r>
              <a:rPr lang="de-DE" dirty="0" err="1" smtClean="0"/>
              <a:t>BAsis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Richtungspfeil 7"/>
          <p:cNvSpPr/>
          <p:nvPr/>
        </p:nvSpPr>
        <p:spPr bwMode="auto">
          <a:xfrm>
            <a:off x="395536" y="5517232"/>
            <a:ext cx="8640960" cy="433182"/>
          </a:xfrm>
          <a:prstGeom prst="homePlate">
            <a:avLst>
              <a:gd name="adj" fmla="val 24416"/>
            </a:avLst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0" name="Gerader Verbinder 9"/>
          <p:cNvCxnSpPr/>
          <p:nvPr/>
        </p:nvCxnSpPr>
        <p:spPr bwMode="gray">
          <a:xfrm flipV="1">
            <a:off x="1979712" y="5013176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ige Legende 10"/>
          <p:cNvSpPr/>
          <p:nvPr/>
        </p:nvSpPr>
        <p:spPr bwMode="gray">
          <a:xfrm>
            <a:off x="395536" y="3789040"/>
            <a:ext cx="1584176" cy="1008112"/>
          </a:xfrm>
          <a:prstGeom prst="wedgeRectCallout">
            <a:avLst>
              <a:gd name="adj1" fmla="val -30635"/>
              <a:gd name="adj2" fmla="val 12055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Februar 2012: Gegründet durch Michael </a:t>
            </a:r>
            <a:r>
              <a:rPr lang="de-DE" sz="1400" dirty="0" err="1" smtClean="0">
                <a:solidFill>
                  <a:schemeClr val="tx1"/>
                </a:solidFill>
              </a:rPr>
              <a:t>DeHaan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 bwMode="gray">
          <a:xfrm>
            <a:off x="460898" y="5625561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13" name="Gerader Verbinder 12"/>
          <p:cNvCxnSpPr/>
          <p:nvPr/>
        </p:nvCxnSpPr>
        <p:spPr bwMode="gray">
          <a:xfrm flipV="1">
            <a:off x="400144" y="5044252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 flipV="1">
            <a:off x="3563888" y="5013176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 bwMode="gray">
          <a:xfrm flipV="1">
            <a:off x="5139695" y="5013176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 bwMode="gray">
          <a:xfrm flipV="1">
            <a:off x="6741355" y="5044252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 bwMode="gray">
          <a:xfrm flipV="1">
            <a:off x="8316414" y="5013176"/>
            <a:ext cx="0" cy="115267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gray">
          <a:xfrm>
            <a:off x="2035956" y="5625561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24" name="Textfeld 23"/>
          <p:cNvSpPr txBox="1"/>
          <p:nvPr/>
        </p:nvSpPr>
        <p:spPr bwMode="gray">
          <a:xfrm>
            <a:off x="3593082" y="5625561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25" name="Textfeld 24"/>
          <p:cNvSpPr txBox="1"/>
          <p:nvPr/>
        </p:nvSpPr>
        <p:spPr bwMode="gray">
          <a:xfrm>
            <a:off x="5196867" y="5625561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26" name="Textfeld 25"/>
          <p:cNvSpPr txBox="1"/>
          <p:nvPr/>
        </p:nvSpPr>
        <p:spPr bwMode="gray">
          <a:xfrm>
            <a:off x="6781042" y="5635347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7" name="Textfeld 26"/>
          <p:cNvSpPr txBox="1"/>
          <p:nvPr/>
        </p:nvSpPr>
        <p:spPr bwMode="gray">
          <a:xfrm>
            <a:off x="8354724" y="5620589"/>
            <a:ext cx="455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28" name="Rechteckige Legende 27"/>
          <p:cNvSpPr/>
          <p:nvPr/>
        </p:nvSpPr>
        <p:spPr bwMode="gray">
          <a:xfrm>
            <a:off x="2094743" y="3784174"/>
            <a:ext cx="1584176" cy="1008112"/>
          </a:xfrm>
          <a:prstGeom prst="wedgeRectCallout">
            <a:avLst>
              <a:gd name="adj1" fmla="val -30635"/>
              <a:gd name="adj2" fmla="val 12055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März 2013: </a:t>
            </a:r>
            <a:r>
              <a:rPr lang="de-DE" sz="1400" dirty="0" smtClean="0">
                <a:solidFill>
                  <a:schemeClr val="tx1"/>
                </a:solidFill>
              </a:rPr>
              <a:t>Gründung von </a:t>
            </a:r>
            <a:r>
              <a:rPr lang="de-DE" sz="1400" dirty="0" err="1" smtClean="0">
                <a:solidFill>
                  <a:schemeClr val="tx1"/>
                </a:solidFill>
              </a:rPr>
              <a:t>AnsibleWorks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29" name="Picture 2" descr="Bildergebnis für Ansi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8" y="1791808"/>
            <a:ext cx="1821209" cy="14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eckige Legende 29"/>
          <p:cNvSpPr/>
          <p:nvPr/>
        </p:nvSpPr>
        <p:spPr bwMode="gray">
          <a:xfrm>
            <a:off x="4030814" y="3784174"/>
            <a:ext cx="1584176" cy="1008112"/>
          </a:xfrm>
          <a:prstGeom prst="wedgeRectCallout">
            <a:avLst>
              <a:gd name="adj1" fmla="val 101739"/>
              <a:gd name="adj2" fmla="val 12055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Oktober 2015: </a:t>
            </a:r>
            <a:r>
              <a:rPr lang="de-DE" sz="1400" dirty="0" smtClean="0">
                <a:solidFill>
                  <a:schemeClr val="tx1"/>
                </a:solidFill>
              </a:rPr>
              <a:t>Eingliederung in </a:t>
            </a:r>
            <a:r>
              <a:rPr lang="de-DE" sz="1400" dirty="0" err="1" smtClean="0">
                <a:solidFill>
                  <a:schemeClr val="tx1"/>
                </a:solidFill>
              </a:rPr>
              <a:t>RedHat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1" name="Rechteckige Legende 30"/>
          <p:cNvSpPr/>
          <p:nvPr/>
        </p:nvSpPr>
        <p:spPr bwMode="gray">
          <a:xfrm>
            <a:off x="5657056" y="3784112"/>
            <a:ext cx="1584176" cy="1008112"/>
          </a:xfrm>
          <a:prstGeom prst="wedgeRectCallout">
            <a:avLst>
              <a:gd name="adj1" fmla="val 24008"/>
              <a:gd name="adj2" fmla="val 12055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Januar 2016: Version 2.0</a:t>
            </a:r>
          </a:p>
        </p:txBody>
      </p:sp>
      <p:sp>
        <p:nvSpPr>
          <p:cNvPr id="32" name="Rechteckige Legende 31"/>
          <p:cNvSpPr/>
          <p:nvPr/>
        </p:nvSpPr>
        <p:spPr bwMode="gray">
          <a:xfrm>
            <a:off x="7333168" y="3784112"/>
            <a:ext cx="1584176" cy="1008112"/>
          </a:xfrm>
          <a:prstGeom prst="wedgeRectCallout">
            <a:avLst>
              <a:gd name="adj1" fmla="val 40170"/>
              <a:gd name="adj2" fmla="val 12296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April 2017: Version 2.3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2594420" y="1961905"/>
            <a:ext cx="5721994" cy="124610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marL="1572" lvl="1" indent="0">
              <a:buNone/>
            </a:pPr>
            <a:r>
              <a:rPr lang="de-DE" b="1" dirty="0" smtClean="0"/>
              <a:t>Entwickler</a:t>
            </a:r>
            <a:r>
              <a:rPr lang="de-DE" dirty="0" smtClean="0"/>
              <a:t>:		Ansible Works, </a:t>
            </a:r>
            <a:r>
              <a:rPr lang="de-DE" dirty="0" err="1" smtClean="0"/>
              <a:t>inc.</a:t>
            </a:r>
            <a:r>
              <a:rPr lang="de-DE" dirty="0" smtClean="0"/>
              <a:t> (</a:t>
            </a:r>
            <a:r>
              <a:rPr lang="de-DE" dirty="0" err="1" smtClean="0"/>
              <a:t>RedHat</a:t>
            </a:r>
            <a:r>
              <a:rPr lang="de-DE" dirty="0" smtClean="0"/>
              <a:t>)</a:t>
            </a:r>
          </a:p>
          <a:p>
            <a:pPr marL="1572" lvl="1" indent="0">
              <a:buNone/>
            </a:pPr>
            <a:r>
              <a:rPr lang="de-DE" b="1" dirty="0" smtClean="0"/>
              <a:t>Programmiersprache</a:t>
            </a:r>
            <a:r>
              <a:rPr lang="de-DE" dirty="0" smtClean="0"/>
              <a:t>: 	</a:t>
            </a:r>
            <a:r>
              <a:rPr lang="de-DE" dirty="0" err="1" smtClean="0"/>
              <a:t>Phython</a:t>
            </a:r>
            <a:endParaRPr lang="de-DE" dirty="0" smtClean="0"/>
          </a:p>
          <a:p>
            <a:pPr marL="1572" lvl="1" indent="0">
              <a:buNone/>
            </a:pPr>
            <a:r>
              <a:rPr lang="de-DE" b="1" dirty="0" smtClean="0"/>
              <a:t>Lizenz</a:t>
            </a:r>
            <a:r>
              <a:rPr lang="de-DE" dirty="0" smtClean="0"/>
              <a:t>:			GNU General Public </a:t>
            </a:r>
            <a:r>
              <a:rPr lang="de-DE" dirty="0" err="1" smtClean="0"/>
              <a:t>Licence</a:t>
            </a:r>
            <a:endParaRPr lang="de-DE" dirty="0" smtClean="0"/>
          </a:p>
          <a:p>
            <a:pPr marL="1572" lvl="1" indent="0">
              <a:buNone/>
            </a:pPr>
            <a:r>
              <a:rPr lang="de-DE" b="1" dirty="0" smtClean="0"/>
              <a:t>Aktuelle Version</a:t>
            </a:r>
            <a:r>
              <a:rPr lang="de-DE" dirty="0" smtClean="0"/>
              <a:t>: 		2.3.x</a:t>
            </a:r>
          </a:p>
          <a:p>
            <a:pPr marL="1572" lvl="1" indent="0">
              <a:buNone/>
            </a:pPr>
            <a:endParaRPr lang="de-DE" dirty="0" smtClean="0"/>
          </a:p>
          <a:p>
            <a:pPr marL="1572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03129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Tag 1: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8240" y="2092578"/>
            <a:ext cx="1889442" cy="293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0</a:t>
            </a:r>
            <a:r>
              <a:rPr lang="de-DE" sz="1400" dirty="0" smtClean="0">
                <a:latin typeface="Verdana" charset="0"/>
              </a:rPr>
              <a:t>9:00 </a:t>
            </a:r>
            <a:r>
              <a:rPr lang="de-DE" sz="1400" dirty="0">
                <a:latin typeface="Verdana" charset="0"/>
              </a:rPr>
              <a:t>– </a:t>
            </a:r>
            <a:r>
              <a:rPr lang="de-DE" sz="1400" dirty="0" smtClean="0">
                <a:latin typeface="Verdana" charset="0"/>
              </a:rPr>
              <a:t>10:00 </a:t>
            </a:r>
            <a:r>
              <a:rPr lang="de-DE" sz="1400" dirty="0">
                <a:latin typeface="Verdana" charset="0"/>
              </a:rPr>
              <a:t>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10:00 – 11:30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11:30 – 12:30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12:30 – 13:30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13:30 – 14:30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14:30 – 15:30 Uhr 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15:30 – 16:30 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16:30 – 18:00 Uhr</a:t>
            </a:r>
            <a:endParaRPr lang="de-DE" sz="1400" dirty="0">
              <a:latin typeface="Verdana" charset="0"/>
            </a:endParaRPr>
          </a:p>
        </p:txBody>
      </p:sp>
      <p:sp>
        <p:nvSpPr>
          <p:cNvPr id="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057313" y="1940178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057313" y="5081645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9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0079" y="2092578"/>
            <a:ext cx="4906962" cy="293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Einführung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Ansible Basis Teil 1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Übung 1: Ausführen von Modulen und Playbooks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Mittagspause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Ansible Basis Teil </a:t>
            </a:r>
            <a:r>
              <a:rPr lang="de-DE" sz="1400" dirty="0" smtClean="0">
                <a:latin typeface="Verdana" charset="0"/>
              </a:rPr>
              <a:t>2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Übung 2: Installation der </a:t>
            </a:r>
            <a:r>
              <a:rPr lang="de-DE" sz="1400" dirty="0" smtClean="0">
                <a:latin typeface="Verdana" charset="0"/>
              </a:rPr>
              <a:t>Anwendung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Ansible Basis Teil </a:t>
            </a:r>
            <a:r>
              <a:rPr lang="de-DE" sz="1400" dirty="0" smtClean="0">
                <a:latin typeface="Verdana" charset="0"/>
              </a:rPr>
              <a:t>3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Übung </a:t>
            </a:r>
            <a:r>
              <a:rPr lang="de-DE" sz="1400" dirty="0" smtClean="0">
                <a:latin typeface="Verdana" charset="0"/>
              </a:rPr>
              <a:t>3: Finalisieren der Installation</a:t>
            </a:r>
            <a:endParaRPr lang="de-DE" sz="14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Ansible funktioniert indem es sich via </a:t>
            </a:r>
            <a:r>
              <a:rPr lang="de-DE" dirty="0" err="1" smtClean="0"/>
              <a:t>ssh</a:t>
            </a:r>
            <a:r>
              <a:rPr lang="de-DE" dirty="0" smtClean="0"/>
              <a:t> auf den Knoten verbindet und kleine Python </a:t>
            </a:r>
            <a:r>
              <a:rPr lang="de-DE" dirty="0"/>
              <a:t>P</a:t>
            </a:r>
            <a:r>
              <a:rPr lang="de-DE" dirty="0" smtClean="0"/>
              <a:t>rogramme (Modules) darauf </a:t>
            </a:r>
            <a:r>
              <a:rPr lang="de-DE" dirty="0" err="1" smtClean="0"/>
              <a:t>pushed</a:t>
            </a:r>
            <a:r>
              <a:rPr lang="de-DE" dirty="0" smtClean="0"/>
              <a:t> und ausführt.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5" y="2350406"/>
            <a:ext cx="925958" cy="12492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5" y="2350406"/>
            <a:ext cx="1575843" cy="1225278"/>
          </a:xfrm>
          <a:prstGeom prst="rect">
            <a:avLst/>
          </a:prstGeom>
        </p:spPr>
      </p:pic>
      <p:sp>
        <p:nvSpPr>
          <p:cNvPr id="11" name="Pfeil nach rechts 10"/>
          <p:cNvSpPr/>
          <p:nvPr/>
        </p:nvSpPr>
        <p:spPr bwMode="gray">
          <a:xfrm>
            <a:off x="5421066" y="2640675"/>
            <a:ext cx="1618130" cy="414542"/>
          </a:xfrm>
          <a:prstGeom prst="rightArrow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SSH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07" y="2361664"/>
            <a:ext cx="396592" cy="39659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1" y="2146363"/>
            <a:ext cx="396592" cy="396592"/>
          </a:xfrm>
          <a:prstGeom prst="rect">
            <a:avLst/>
          </a:prstGeom>
        </p:spPr>
      </p:pic>
      <p:sp>
        <p:nvSpPr>
          <p:cNvPr id="19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512" y="3722936"/>
            <a:ext cx="2780531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Ansible Playbook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179512" y="4133522"/>
            <a:ext cx="2780531" cy="220470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Geschrieben in YAML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Deklarativer Ansatz zur Beschreibung des Zielzustandes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Verwendet Rollen und </a:t>
            </a:r>
            <a:r>
              <a:rPr lang="de-DE" dirty="0" smtClean="0"/>
              <a:t>Module</a:t>
            </a:r>
          </a:p>
        </p:txBody>
      </p:sp>
      <p:sp>
        <p:nvSpPr>
          <p:cNvPr id="21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7021" y="3722936"/>
            <a:ext cx="2780531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Ansible Host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3149760" y="4133523"/>
            <a:ext cx="2780531" cy="22047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Der Ansible Host </a:t>
            </a:r>
            <a:r>
              <a:rPr lang="de-DE" dirty="0" smtClean="0"/>
              <a:t>führt </a:t>
            </a:r>
            <a:r>
              <a:rPr lang="de-DE" dirty="0" smtClean="0"/>
              <a:t>die Playbooks aus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Er benötigt alleinige eine Ansible Installation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Benötigt SSH zugriff auf die Zielsysteme.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Inventroy</a:t>
            </a:r>
            <a:r>
              <a:rPr lang="de-DE" dirty="0"/>
              <a:t>-Dateien werden Ziel System hinterlegt. </a:t>
            </a:r>
            <a:endParaRPr lang="de-DE" dirty="0"/>
          </a:p>
        </p:txBody>
      </p:sp>
      <p:sp>
        <p:nvSpPr>
          <p:cNvPr id="23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54530" y="3722936"/>
            <a:ext cx="2780531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Ziel Knoten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6154530" y="4133523"/>
            <a:ext cx="2780531" cy="22047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Übertragene Python Module werden hier ausgeführt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Einzige Vorbedingung ist eine Python Installation.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Linux/Unix und Windows </a:t>
            </a:r>
            <a:r>
              <a:rPr lang="de-DE" dirty="0" err="1" smtClean="0"/>
              <a:t>PowerShell</a:t>
            </a:r>
            <a:r>
              <a:rPr lang="de-DE" dirty="0" smtClean="0"/>
              <a:t> wird unterstütz.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59" y="2246307"/>
            <a:ext cx="939226" cy="120327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5" y="2284560"/>
            <a:ext cx="396592" cy="39659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4" y="2442379"/>
            <a:ext cx="396592" cy="396592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gray">
          <a:xfrm>
            <a:off x="2494428" y="2679699"/>
            <a:ext cx="1116111" cy="336493"/>
          </a:xfrm>
          <a:prstGeom prst="rightArrow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32" name="Trapezoid 31"/>
          <p:cNvSpPr/>
          <p:nvPr/>
        </p:nvSpPr>
        <p:spPr bwMode="gray">
          <a:xfrm rot="5400000">
            <a:off x="742444" y="2651777"/>
            <a:ext cx="883511" cy="428751"/>
          </a:xfrm>
          <a:prstGeom prst="trapezoid">
            <a:avLst>
              <a:gd name="adj" fmla="val 67654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1" y="2860711"/>
            <a:ext cx="411497" cy="5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05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Ansible Architektur ist sehr geradlinig aufgebaut und besteht aus wenigen Komponenten.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172" name="Picture 4" descr="Bildergebnis für ansible modu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5" y="1428001"/>
            <a:ext cx="8168157" cy="4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 bwMode="gray">
          <a:xfrm>
            <a:off x="250825" y="6309320"/>
            <a:ext cx="4390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975" indent="-180975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https://www.edureka.co/blog/what-is-ansible/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659600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 eine erste Ad-Hoc Verbindung mit Ansible auf die Server herzustellen, muss lediglich die SSH-Verbindung und ein Inventory erstellt werden.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</a:t>
            </a:r>
            <a:r>
              <a:rPr lang="de-DE" dirty="0" smtClean="0"/>
              <a:t>Basis: Ad-Hoc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Richtungspfeil 8"/>
          <p:cNvSpPr/>
          <p:nvPr/>
        </p:nvSpPr>
        <p:spPr bwMode="auto">
          <a:xfrm>
            <a:off x="305489" y="2308752"/>
            <a:ext cx="2878135" cy="587829"/>
          </a:xfrm>
          <a:prstGeom prst="homePlate">
            <a:avLst>
              <a:gd name="adj" fmla="val 20834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b="1" dirty="0" smtClean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SSH Einstellungen</a:t>
            </a:r>
            <a:endParaRPr lang="de-DE" sz="1400" b="1" dirty="0">
              <a:solidFill>
                <a:schemeClr val="bg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0" name="Eingekerbter Richtungspfeil 9"/>
          <p:cNvSpPr/>
          <p:nvPr/>
        </p:nvSpPr>
        <p:spPr bwMode="auto">
          <a:xfrm>
            <a:off x="3189288" y="2308752"/>
            <a:ext cx="2878135" cy="587829"/>
          </a:xfrm>
          <a:prstGeom prst="chevron">
            <a:avLst>
              <a:gd name="adj" fmla="val 19213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b="1" dirty="0" smtClean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Inventory</a:t>
            </a:r>
            <a:endParaRPr lang="de-DE" sz="1400" b="1" dirty="0">
              <a:solidFill>
                <a:schemeClr val="bg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1" name="Eingekerbter Richtungspfeil 10"/>
          <p:cNvSpPr/>
          <p:nvPr/>
        </p:nvSpPr>
        <p:spPr bwMode="auto">
          <a:xfrm>
            <a:off x="6075365" y="2308752"/>
            <a:ext cx="2878135" cy="587829"/>
          </a:xfrm>
          <a:prstGeom prst="chevron">
            <a:avLst>
              <a:gd name="adj" fmla="val 19213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400" b="1" dirty="0" smtClean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Ad-Hoc Zugriff</a:t>
            </a:r>
            <a:endParaRPr lang="de-DE" sz="1400" b="1" dirty="0">
              <a:solidFill>
                <a:schemeClr val="bg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05489" y="4581128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Alle </a:t>
            </a:r>
            <a:r>
              <a:rPr lang="de-DE" sz="1200" dirty="0"/>
              <a:t>M</a:t>
            </a:r>
            <a:r>
              <a:rPr lang="de-DE" sz="1200" dirty="0" smtClean="0"/>
              <a:t>öglichkeiten zum SSH Zugriff stehen zur Verfügung</a:t>
            </a:r>
            <a:endParaRPr lang="de-DE" sz="12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Verwendung von SSH-Keys wird empfohlen.</a:t>
            </a:r>
            <a:endParaRPr lang="de-DE" sz="1200" dirty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222528" y="4581128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Eine einfache Textdatei im </a:t>
            </a:r>
            <a:r>
              <a:rPr lang="de-DE" sz="1200" dirty="0" err="1" smtClean="0"/>
              <a:t>ini</a:t>
            </a:r>
            <a:r>
              <a:rPr lang="de-DE" sz="1200" dirty="0" smtClean="0"/>
              <a:t>-Format</a:t>
            </a:r>
            <a:endParaRPr lang="de-DE" sz="12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Enthält die Gruppen samt zugeordneten Servern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Global:/</a:t>
            </a:r>
            <a:r>
              <a:rPr lang="de-DE" sz="1200" dirty="0" err="1" smtClean="0"/>
              <a:t>etc</a:t>
            </a:r>
            <a:r>
              <a:rPr lang="de-DE" sz="1200" dirty="0" smtClean="0"/>
              <a:t>/</a:t>
            </a:r>
            <a:r>
              <a:rPr lang="de-DE" sz="1200" dirty="0" err="1" smtClean="0"/>
              <a:t>ansible</a:t>
            </a:r>
            <a:r>
              <a:rPr lang="de-DE" sz="1200" dirty="0" smtClean="0"/>
              <a:t>/</a:t>
            </a:r>
            <a:r>
              <a:rPr lang="de-DE" sz="1200" dirty="0" err="1" smtClean="0"/>
              <a:t>hosts</a:t>
            </a:r>
            <a:endParaRPr lang="de-DE" sz="12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Kann mit –i referenziert werden. </a:t>
            </a:r>
            <a:r>
              <a:rPr lang="de-DE" sz="1200" dirty="0" smtClean="0"/>
              <a:t>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086280" y="4581128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Über den Ad-Hoc Modus kann direkt eine Aktion auf den Servern ausgeführt werden.</a:t>
            </a:r>
            <a:endParaRPr lang="de-DE" sz="12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200" dirty="0" smtClean="0"/>
              <a:t>Hierzu ist kein Playbook notwendig. </a:t>
            </a:r>
            <a:endParaRPr lang="de-DE" sz="1200" dirty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/>
          </a:p>
        </p:txBody>
      </p:sp>
      <p:sp>
        <p:nvSpPr>
          <p:cNvPr id="15" name="Richtungspfeil 14"/>
          <p:cNvSpPr/>
          <p:nvPr/>
        </p:nvSpPr>
        <p:spPr bwMode="auto">
          <a:xfrm>
            <a:off x="305489" y="1642002"/>
            <a:ext cx="8648011" cy="587829"/>
          </a:xfrm>
          <a:prstGeom prst="homePlate">
            <a:avLst>
              <a:gd name="adj" fmla="val 20834"/>
            </a:avLst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b="1" dirty="0" smtClean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Ansible Zugriff auf Knoten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255588" y="2263615"/>
            <a:ext cx="352425" cy="345207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solidFill>
                  <a:schemeClr val="bg1"/>
                </a:solidFill>
              </a:rPr>
              <a:t>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3183624" y="2263615"/>
            <a:ext cx="352425" cy="345207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solidFill>
                  <a:schemeClr val="bg1"/>
                </a:solidFill>
              </a:rPr>
              <a:t>ii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6086281" y="2263615"/>
            <a:ext cx="352425" cy="345207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 smtClean="0">
                <a:solidFill>
                  <a:schemeClr val="bg1"/>
                </a:solidFill>
              </a:rPr>
              <a:t>iii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05489" y="2943622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ssh-keygen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-b 4096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ssh-copy-id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admin@example.com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admin@example.com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222528" y="2941718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mail.example.com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alt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webservers</a:t>
            </a: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www1.example.com</a:t>
            </a:r>
            <a:b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www2.example.com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alt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dbservers</a:t>
            </a: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db0.example.com</a:t>
            </a:r>
            <a:r>
              <a:rPr lang="de-DE" altLang="de-DE" sz="1400" dirty="0" smtClean="0">
                <a:latin typeface="terminal"/>
              </a:rPr>
              <a:t/>
            </a:r>
            <a:br>
              <a:rPr lang="de-DE" altLang="de-DE" sz="1400" dirty="0" smtClean="0">
                <a:latin typeface="terminal"/>
              </a:rPr>
            </a:br>
            <a:endParaRPr lang="de-DE" sz="14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6086280" y="2941718"/>
            <a:ext cx="2733869" cy="158472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 fontAlgn="base">
              <a:spcBef>
                <a:spcPct val="30000"/>
              </a:spcBef>
              <a:spcAft>
                <a:spcPct val="0"/>
              </a:spcAft>
              <a:buClr>
                <a:schemeClr val="accent3"/>
              </a:buClr>
            </a:pPr>
            <a:r>
              <a:rPr lang="de-DE" alt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de-DE" alt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all -m ping  </a:t>
            </a:r>
            <a:endParaRPr lang="de-DE" alt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 fontAlgn="base">
              <a:spcBef>
                <a:spcPct val="30000"/>
              </a:spcBef>
              <a:spcAft>
                <a:spcPct val="0"/>
              </a:spcAft>
              <a:buClr>
                <a:schemeClr val="accent3"/>
              </a:buClr>
            </a:pPr>
            <a:r>
              <a:rPr lang="de-DE" altLang="de-DE" sz="12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dockerhost</a:t>
            </a: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SUCCESS =&gt; {</a:t>
            </a:r>
          </a:p>
          <a:p>
            <a:pPr marL="1572" lvl="1" fontAlgn="base">
              <a:spcBef>
                <a:spcPct val="30000"/>
              </a:spcBef>
              <a:spcAft>
                <a:spcPct val="0"/>
              </a:spcAft>
              <a:buClr>
                <a:schemeClr val="accent3"/>
              </a:buClr>
            </a:pP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DE" altLang="de-DE" sz="12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</a:t>
            </a: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DE" altLang="de-DE" sz="12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572" lvl="1" fontAlgn="base">
              <a:spcBef>
                <a:spcPct val="30000"/>
              </a:spcBef>
              <a:spcAft>
                <a:spcPct val="0"/>
              </a:spcAft>
              <a:buClr>
                <a:schemeClr val="accent3"/>
              </a:buClr>
            </a:pP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"ping": "</a:t>
            </a:r>
            <a:r>
              <a:rPr lang="de-DE" altLang="de-DE" sz="12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pong</a:t>
            </a: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572" lvl="1" fontAlgn="base">
              <a:spcBef>
                <a:spcPct val="30000"/>
              </a:spcBef>
              <a:spcAft>
                <a:spcPct val="0"/>
              </a:spcAft>
              <a:buClr>
                <a:schemeClr val="accent3"/>
              </a:buClr>
            </a:pPr>
            <a:r>
              <a:rPr lang="de-DE" altLang="de-DE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altLang="de-DE" sz="1400" dirty="0">
                <a:latin typeface="terminal"/>
              </a:rPr>
              <a:t/>
            </a:r>
            <a:br>
              <a:rPr lang="de-DE" altLang="de-DE" sz="1400" dirty="0">
                <a:latin typeface="terminal"/>
              </a:rPr>
            </a:br>
            <a:endParaRPr lang="de-DE" sz="1400" dirty="0">
              <a:latin typeface="terminal"/>
            </a:endParaRPr>
          </a:p>
        </p:txBody>
      </p:sp>
    </p:spTree>
    <p:extLst>
      <p:ext uri="{BB962C8B-B14F-4D97-AF65-F5344CB8AC3E}">
        <p14:creationId xmlns:p14="http://schemas.microsoft.com/office/powerpoint/2010/main" val="361232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sind kleine Programme welche bestimmte Funktionalität abbilden und somit ein Teil der Mächtigkeit von Ansible ausmachen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8196" name="Picture 4" descr="Ä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8"/>
            <a:ext cx="4249738" cy="31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643437" y="1628905"/>
            <a:ext cx="4249737" cy="453694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Fertige Funktionsbausteine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Module sind </a:t>
            </a:r>
            <a:r>
              <a:rPr lang="de-DE" sz="1400" dirty="0" err="1" smtClean="0"/>
              <a:t>Idempotent</a:t>
            </a: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Ausführbar im Ad-Hoc Modus oder integrierbar im Playbook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Ansible liefert über 450 Module selbst mit aus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Nutzer können eigene Module schreiben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In der Bibliothek werden sie nach </a:t>
            </a:r>
            <a:r>
              <a:rPr lang="de-DE" sz="1400" dirty="0" err="1" smtClean="0"/>
              <a:t>Cathegorien</a:t>
            </a:r>
            <a:r>
              <a:rPr lang="de-DE" sz="1400" dirty="0" smtClean="0"/>
              <a:t> gelistet wie: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Cloud-Modules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Database-Modules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etc.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Beispiel: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b="1" dirty="0" smtClean="0"/>
              <a:t>file</a:t>
            </a:r>
            <a:r>
              <a:rPr lang="de-DE" sz="1400" dirty="0" smtClean="0"/>
              <a:t>: Erzeugt, Löscht oder ändert Dateien, Verzeichnisse und Links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b="1" dirty="0" err="1" smtClean="0"/>
              <a:t>apt</a:t>
            </a:r>
            <a:r>
              <a:rPr lang="de-DE" sz="1400" dirty="0" smtClean="0"/>
              <a:t>: APT Paketmanager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b="1" dirty="0" err="1" smtClean="0"/>
              <a:t>service</a:t>
            </a:r>
            <a:r>
              <a:rPr lang="de-DE" sz="1400" dirty="0" smtClean="0"/>
              <a:t>: Verwaltet </a:t>
            </a:r>
            <a:r>
              <a:rPr lang="de-DE" sz="1400" dirty="0" err="1" smtClean="0"/>
              <a:t>services</a:t>
            </a:r>
            <a:endParaRPr lang="de-DE" sz="1400" dirty="0" smtClean="0"/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</p:txBody>
      </p:sp>
      <p:sp>
        <p:nvSpPr>
          <p:cNvPr id="9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5" y="1628905"/>
            <a:ext cx="4249738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Ansible </a:t>
            </a:r>
            <a:r>
              <a:rPr lang="de-DE" sz="1400" b="1" dirty="0" smtClean="0">
                <a:solidFill>
                  <a:schemeClr val="bg1"/>
                </a:solidFill>
              </a:rPr>
              <a:t>Module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 bwMode="gray">
          <a:xfrm>
            <a:off x="250825" y="6311246"/>
            <a:ext cx="55853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975" indent="-180975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http://docs.ansible.com/ansible/modules_by_category.html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24629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7346" name="Picture 2" descr="Bildergebnis für playboo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1" r="8354"/>
          <a:stretch/>
        </p:blipFill>
        <p:spPr bwMode="auto">
          <a:xfrm>
            <a:off x="-324545" y="-150916"/>
            <a:ext cx="9505057" cy="699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74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ine Ecke des Rechtecks abrunden 26"/>
          <p:cNvSpPr/>
          <p:nvPr/>
        </p:nvSpPr>
        <p:spPr bwMode="gray">
          <a:xfrm>
            <a:off x="5292080" y="1599819"/>
            <a:ext cx="2520280" cy="468041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Playbooks hat einen hierarchisch und besteht aus einem oder mehreren </a:t>
            </a:r>
            <a:r>
              <a:rPr lang="de-DE" dirty="0" err="1" smtClean="0"/>
              <a:t>Palys</a:t>
            </a:r>
            <a:r>
              <a:rPr lang="de-DE" dirty="0" smtClean="0"/>
              <a:t> mit jeweils eigenen Bestandteilen.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21" y="2770500"/>
            <a:ext cx="1641427" cy="2102896"/>
          </a:xfrm>
          <a:prstGeom prst="rect">
            <a:avLst/>
          </a:prstGeom>
        </p:spPr>
      </p:pic>
      <p:grpSp>
        <p:nvGrpSpPr>
          <p:cNvPr id="40" name="Gruppieren 39"/>
          <p:cNvGrpSpPr/>
          <p:nvPr/>
        </p:nvGrpSpPr>
        <p:grpSpPr>
          <a:xfrm>
            <a:off x="5155989" y="1709919"/>
            <a:ext cx="2520280" cy="4680415"/>
            <a:chOff x="5155989" y="1709919"/>
            <a:chExt cx="2520280" cy="4680415"/>
          </a:xfrm>
        </p:grpSpPr>
        <p:sp>
          <p:nvSpPr>
            <p:cNvPr id="22" name="Eine Ecke des Rechtecks abrunden 21"/>
            <p:cNvSpPr/>
            <p:nvPr/>
          </p:nvSpPr>
          <p:spPr bwMode="gray">
            <a:xfrm>
              <a:off x="5155989" y="1709919"/>
              <a:ext cx="2520280" cy="4680415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de-DE" sz="1400" dirty="0" smtClean="0">
                  <a:solidFill>
                    <a:schemeClr val="tx1"/>
                  </a:solidFill>
                </a:rPr>
                <a:t>Play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Flussdiagramm: Daten 7"/>
            <p:cNvSpPr/>
            <p:nvPr/>
          </p:nvSpPr>
          <p:spPr bwMode="gray">
            <a:xfrm>
              <a:off x="5228567" y="1853830"/>
              <a:ext cx="1367582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Hosts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Flussdiagramm: Daten 8"/>
            <p:cNvSpPr/>
            <p:nvPr/>
          </p:nvSpPr>
          <p:spPr bwMode="gray">
            <a:xfrm>
              <a:off x="5228567" y="2262379"/>
              <a:ext cx="1367582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User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Flussdiagramm: Daten 9"/>
            <p:cNvSpPr/>
            <p:nvPr/>
          </p:nvSpPr>
          <p:spPr bwMode="gray">
            <a:xfrm>
              <a:off x="5250389" y="4430689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t</a:t>
              </a:r>
              <a:r>
                <a:rPr lang="de-DE" sz="1400" dirty="0" err="1" smtClean="0">
                  <a:solidFill>
                    <a:schemeClr val="tx1"/>
                  </a:solidFill>
                </a:rPr>
                <a:t>asks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Flussdiagramm: Daten 10"/>
            <p:cNvSpPr/>
            <p:nvPr/>
          </p:nvSpPr>
          <p:spPr bwMode="gray">
            <a:xfrm>
              <a:off x="5790735" y="4715710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Flussdiagramm: Daten 11"/>
            <p:cNvSpPr/>
            <p:nvPr/>
          </p:nvSpPr>
          <p:spPr bwMode="gray">
            <a:xfrm>
              <a:off x="5790735" y="4821274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Flussdiagramm: Daten 12"/>
            <p:cNvSpPr/>
            <p:nvPr/>
          </p:nvSpPr>
          <p:spPr bwMode="gray">
            <a:xfrm>
              <a:off x="5790735" y="4911110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Flussdiagramm: Daten 13"/>
            <p:cNvSpPr/>
            <p:nvPr/>
          </p:nvSpPr>
          <p:spPr bwMode="gray">
            <a:xfrm>
              <a:off x="5249546" y="3525358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Flussdiagramm: Daten 14"/>
            <p:cNvSpPr/>
            <p:nvPr/>
          </p:nvSpPr>
          <p:spPr bwMode="gray">
            <a:xfrm>
              <a:off x="5785032" y="3808322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Flussdiagramm: Daten 15"/>
            <p:cNvSpPr/>
            <p:nvPr/>
          </p:nvSpPr>
          <p:spPr bwMode="gray">
            <a:xfrm>
              <a:off x="5785032" y="3931707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Flussdiagramm: Daten 16"/>
            <p:cNvSpPr/>
            <p:nvPr/>
          </p:nvSpPr>
          <p:spPr bwMode="gray">
            <a:xfrm>
              <a:off x="5785032" y="4053238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Flussdiagramm: Daten 17"/>
            <p:cNvSpPr/>
            <p:nvPr/>
          </p:nvSpPr>
          <p:spPr bwMode="gray">
            <a:xfrm>
              <a:off x="5248332" y="5290062"/>
              <a:ext cx="1655614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h</a:t>
              </a:r>
              <a:r>
                <a:rPr lang="de-DE" sz="1400" dirty="0" err="1" smtClean="0">
                  <a:solidFill>
                    <a:schemeClr val="tx1"/>
                  </a:solidFill>
                </a:rPr>
                <a:t>andlers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Flussdiagramm: Daten 18"/>
            <p:cNvSpPr/>
            <p:nvPr/>
          </p:nvSpPr>
          <p:spPr bwMode="gray">
            <a:xfrm>
              <a:off x="5783818" y="5573026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Flussdiagramm: Daten 19"/>
            <p:cNvSpPr/>
            <p:nvPr/>
          </p:nvSpPr>
          <p:spPr bwMode="gray">
            <a:xfrm>
              <a:off x="5783818" y="5696411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Flussdiagramm: Daten 20"/>
            <p:cNvSpPr/>
            <p:nvPr/>
          </p:nvSpPr>
          <p:spPr bwMode="gray">
            <a:xfrm>
              <a:off x="5783818" y="5817942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handler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Flussdiagramm: Daten 22"/>
            <p:cNvSpPr/>
            <p:nvPr/>
          </p:nvSpPr>
          <p:spPr bwMode="gray">
            <a:xfrm>
              <a:off x="5228567" y="2670928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roles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Flussdiagramm: Daten 23"/>
            <p:cNvSpPr/>
            <p:nvPr/>
          </p:nvSpPr>
          <p:spPr bwMode="gray">
            <a:xfrm>
              <a:off x="5768913" y="2955949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Flussdiagramm: Daten 24"/>
            <p:cNvSpPr/>
            <p:nvPr/>
          </p:nvSpPr>
          <p:spPr bwMode="gray">
            <a:xfrm>
              <a:off x="5768913" y="3061513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Flussdiagramm: Daten 25"/>
            <p:cNvSpPr/>
            <p:nvPr/>
          </p:nvSpPr>
          <p:spPr bwMode="gray">
            <a:xfrm>
              <a:off x="5768913" y="3151349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role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feld 27"/>
          <p:cNvSpPr txBox="1"/>
          <p:nvPr/>
        </p:nvSpPr>
        <p:spPr bwMode="gray">
          <a:xfrm>
            <a:off x="2814749" y="4815639"/>
            <a:ext cx="8065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Playbook</a:t>
            </a:r>
            <a:endParaRPr lang="de-DE" sz="1400" dirty="0" smtClean="0"/>
          </a:p>
        </p:txBody>
      </p:sp>
      <p:cxnSp>
        <p:nvCxnSpPr>
          <p:cNvPr id="35" name="Gerader Verbinder 34"/>
          <p:cNvCxnSpPr/>
          <p:nvPr/>
        </p:nvCxnSpPr>
        <p:spPr bwMode="gray">
          <a:xfrm flipV="1">
            <a:off x="3643126" y="1709919"/>
            <a:ext cx="1512008" cy="1135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 bwMode="gray">
          <a:xfrm>
            <a:off x="3643126" y="4821274"/>
            <a:ext cx="1512008" cy="15690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7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Ansible Playbooks bieten die Grundlage für die einfache aber mächtige Art und weise wie man mit Ansible Multi-Server </a:t>
            </a:r>
            <a:r>
              <a:rPr lang="de-DE" dirty="0"/>
              <a:t>U</a:t>
            </a:r>
            <a:r>
              <a:rPr lang="de-DE" dirty="0" smtClean="0"/>
              <a:t>mgebungen Pflegt.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1630830"/>
            <a:ext cx="4216368" cy="468041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Ansible Playbooks bieten dir die Möglichkeit sehr feingranular spezifische Teile deiner Infrastruktur</a:t>
            </a:r>
            <a:r>
              <a:rPr lang="de-DE" sz="1400" dirty="0" smtClean="0"/>
              <a:t> zu Orchestrieren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Sie sind in YAML definiert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Ein Playbook besteht immer aus einem oder mehreren sog. Play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Ein Play kann über die Hosts Sektion definieren, für welche Gruppen es zuständig ist.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Zusätzlich können hier weiter generelle Parameter definiert werden wie: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SSH-Verbindungsparameter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Synchrone oder Asynchrone Aufrufe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8"/>
            <a:ext cx="4249167" cy="423006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 smtClean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4" y="2081289"/>
            <a:ext cx="3918905" cy="360029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 bwMode="gray">
          <a:xfrm>
            <a:off x="255663" y="6307023"/>
            <a:ext cx="50495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975" indent="-180975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http://docs.ansible.com/ansible/playbooks_intro.html</a:t>
            </a:r>
            <a:endParaRPr lang="de-DE" sz="1400" dirty="0" smtClean="0"/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4249167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Playbooks </a:t>
            </a:r>
            <a:r>
              <a:rPr lang="de-DE" sz="1400" b="1" dirty="0" err="1" smtClean="0">
                <a:solidFill>
                  <a:schemeClr val="bg1"/>
                </a:solidFill>
              </a:rPr>
              <a:t>and</a:t>
            </a:r>
            <a:r>
              <a:rPr lang="de-DE" sz="1400" b="1" dirty="0" smtClean="0">
                <a:solidFill>
                  <a:schemeClr val="bg1"/>
                </a:solidFill>
              </a:rPr>
              <a:t> Plays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14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8370" name="Picture 2" descr="Ähnliches F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" y="390144"/>
            <a:ext cx="9087418" cy="57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 bwMode="gray">
          <a:xfrm>
            <a:off x="827584" y="4725144"/>
            <a:ext cx="222016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5400" b="1" dirty="0" smtClean="0"/>
              <a:t>Tasks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41350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ine Ecke des Rechtecks abrunden 21"/>
          <p:cNvSpPr/>
          <p:nvPr/>
        </p:nvSpPr>
        <p:spPr bwMode="gray">
          <a:xfrm>
            <a:off x="5436096" y="2223827"/>
            <a:ext cx="2945380" cy="3267907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 wesentlichen ist ein Task ein konfigurierbarer Aufruf eines Moduls, welcher durch weiter optionale Elemente erweitert wird.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0" name="Flussdiagramm: Daten 9"/>
          <p:cNvSpPr/>
          <p:nvPr/>
        </p:nvSpPr>
        <p:spPr bwMode="gray">
          <a:xfrm>
            <a:off x="5570686" y="2365037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name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4" name="Flussdiagramm: Daten 13"/>
          <p:cNvSpPr/>
          <p:nvPr/>
        </p:nvSpPr>
        <p:spPr bwMode="gray">
          <a:xfrm>
            <a:off x="5570686" y="2753814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module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3" name="Flussdiagramm: Daten 32"/>
          <p:cNvSpPr/>
          <p:nvPr/>
        </p:nvSpPr>
        <p:spPr bwMode="gray">
          <a:xfrm>
            <a:off x="6074741" y="3120901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4" name="Flussdiagramm: Daten 33"/>
          <p:cNvSpPr/>
          <p:nvPr/>
        </p:nvSpPr>
        <p:spPr bwMode="gray">
          <a:xfrm>
            <a:off x="6074741" y="3244825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6" name="Flussdiagramm: Daten 35"/>
          <p:cNvSpPr/>
          <p:nvPr/>
        </p:nvSpPr>
        <p:spPr bwMode="gray">
          <a:xfrm>
            <a:off x="6074741" y="3368749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1" name="Flussdiagramm: Daten 40"/>
          <p:cNvSpPr/>
          <p:nvPr/>
        </p:nvSpPr>
        <p:spPr bwMode="gray">
          <a:xfrm>
            <a:off x="5570686" y="3808046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loops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2" name="Flussdiagramm: Daten 41"/>
          <p:cNvSpPr/>
          <p:nvPr/>
        </p:nvSpPr>
        <p:spPr bwMode="gray">
          <a:xfrm>
            <a:off x="5570686" y="4233673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checks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3" name="Flussdiagramm: Daten 42"/>
          <p:cNvSpPr/>
          <p:nvPr/>
        </p:nvSpPr>
        <p:spPr bwMode="gray">
          <a:xfrm>
            <a:off x="5516975" y="4659300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error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4" name="Flussdiagramm: Daten 43"/>
          <p:cNvSpPr/>
          <p:nvPr/>
        </p:nvSpPr>
        <p:spPr bwMode="gray">
          <a:xfrm>
            <a:off x="5516975" y="5065418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return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4" name="Eine Ecke des Rechtecks abrunden 63"/>
          <p:cNvSpPr/>
          <p:nvPr/>
        </p:nvSpPr>
        <p:spPr bwMode="gray">
          <a:xfrm>
            <a:off x="1259632" y="1514462"/>
            <a:ext cx="2520280" cy="468041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5" name="Flussdiagramm: Daten 64"/>
          <p:cNvSpPr/>
          <p:nvPr/>
        </p:nvSpPr>
        <p:spPr bwMode="gray">
          <a:xfrm>
            <a:off x="1332210" y="1658373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6" name="Flussdiagramm: Daten 65"/>
          <p:cNvSpPr/>
          <p:nvPr/>
        </p:nvSpPr>
        <p:spPr bwMode="gray">
          <a:xfrm>
            <a:off x="1332210" y="2066922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User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8" name="Flussdiagramm: Daten 67"/>
          <p:cNvSpPr/>
          <p:nvPr/>
        </p:nvSpPr>
        <p:spPr bwMode="gray">
          <a:xfrm>
            <a:off x="1894378" y="4520253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9" name="Flussdiagramm: Daten 68"/>
          <p:cNvSpPr/>
          <p:nvPr/>
        </p:nvSpPr>
        <p:spPr bwMode="gray">
          <a:xfrm>
            <a:off x="1894378" y="4625817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0" name="Flussdiagramm: Daten 69"/>
          <p:cNvSpPr/>
          <p:nvPr/>
        </p:nvSpPr>
        <p:spPr bwMode="gray">
          <a:xfrm>
            <a:off x="1894378" y="4715653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1888675" y="361286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1888675" y="3736250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1888675" y="385778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6" name="Flussdiagramm: Daten 75"/>
          <p:cNvSpPr/>
          <p:nvPr/>
        </p:nvSpPr>
        <p:spPr bwMode="gray">
          <a:xfrm>
            <a:off x="1887461" y="537756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7" name="Flussdiagramm: Daten 76"/>
          <p:cNvSpPr/>
          <p:nvPr/>
        </p:nvSpPr>
        <p:spPr bwMode="gray">
          <a:xfrm>
            <a:off x="1887461" y="5500954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8" name="Flussdiagramm: Daten 77"/>
          <p:cNvSpPr/>
          <p:nvPr/>
        </p:nvSpPr>
        <p:spPr bwMode="gray">
          <a:xfrm>
            <a:off x="1887461" y="562248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handler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0" name="Flussdiagramm: Daten 79"/>
          <p:cNvSpPr/>
          <p:nvPr/>
        </p:nvSpPr>
        <p:spPr bwMode="gray">
          <a:xfrm>
            <a:off x="1872556" y="276049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1" name="Flussdiagramm: Daten 80"/>
          <p:cNvSpPr/>
          <p:nvPr/>
        </p:nvSpPr>
        <p:spPr bwMode="gray">
          <a:xfrm>
            <a:off x="1872556" y="2866056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2" name="Flussdiagramm: Daten 81"/>
          <p:cNvSpPr/>
          <p:nvPr/>
        </p:nvSpPr>
        <p:spPr bwMode="gray">
          <a:xfrm>
            <a:off x="1872556" y="295589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 bwMode="gray">
          <a:xfrm flipV="1">
            <a:off x="3275856" y="2223828"/>
            <a:ext cx="2160240" cy="2296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 bwMode="gray">
          <a:xfrm>
            <a:off x="3203575" y="5062721"/>
            <a:ext cx="2232521" cy="429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ssdiagramm: Daten 66"/>
          <p:cNvSpPr/>
          <p:nvPr/>
        </p:nvSpPr>
        <p:spPr bwMode="gray">
          <a:xfrm>
            <a:off x="1354032" y="4235232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t</a:t>
            </a:r>
            <a:r>
              <a:rPr lang="de-DE" sz="1400" dirty="0" err="1" smtClean="0">
                <a:solidFill>
                  <a:schemeClr val="tx1"/>
                </a:solidFill>
              </a:rPr>
              <a:t>asks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1353189" y="332990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5" name="Flussdiagramm: Daten 74"/>
          <p:cNvSpPr/>
          <p:nvPr/>
        </p:nvSpPr>
        <p:spPr bwMode="gray">
          <a:xfrm>
            <a:off x="1351975" y="5094605"/>
            <a:ext cx="1655614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</a:t>
            </a:r>
            <a:r>
              <a:rPr lang="de-DE" sz="1400" dirty="0" err="1" smtClean="0">
                <a:solidFill>
                  <a:schemeClr val="tx1"/>
                </a:solidFill>
              </a:rPr>
              <a:t>andlers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9" name="Flussdiagramm: Daten 78"/>
          <p:cNvSpPr/>
          <p:nvPr/>
        </p:nvSpPr>
        <p:spPr bwMode="gray">
          <a:xfrm>
            <a:off x="1332210" y="247547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42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Tasks werden im Playbook sequenziell ausgeführt und werden idealerweise immer mit einem sprechenden Namen versehen.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1630830"/>
            <a:ext cx="4216368" cy="468041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Es ist immer empfohlen einen Namen mit einem sprechenden Text an zu geben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Es gibt verschiedenen Schreibweisen für einen Task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Parameter sind inline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Parameter sind eingerückt untereinander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Loop, </a:t>
            </a:r>
            <a:r>
              <a:rPr lang="de-DE" sz="1400" dirty="0" err="1" smtClean="0"/>
              <a:t>checks</a:t>
            </a:r>
            <a:r>
              <a:rPr lang="de-DE" sz="1400" dirty="0"/>
              <a:t> </a:t>
            </a:r>
            <a:r>
              <a:rPr lang="de-DE" sz="1400" dirty="0" smtClean="0"/>
              <a:t>und </a:t>
            </a:r>
            <a:r>
              <a:rPr lang="de-DE" sz="1400" dirty="0" err="1" smtClean="0"/>
              <a:t>error</a:t>
            </a:r>
            <a:r>
              <a:rPr lang="de-DE" sz="1400" dirty="0" smtClean="0"/>
              <a:t> </a:t>
            </a:r>
            <a:r>
              <a:rPr lang="de-DE" sz="1400" dirty="0" err="1" smtClean="0"/>
              <a:t>handling</a:t>
            </a:r>
            <a:r>
              <a:rPr lang="de-DE" sz="1400" dirty="0"/>
              <a:t> </a:t>
            </a:r>
            <a:r>
              <a:rPr lang="de-DE" sz="1400" dirty="0" smtClean="0"/>
              <a:t>beeinflussen das Verhalten beim Aufruf.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Die Rückgabe eines Tasks kann als Variable gespeichert werden.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Schläft ein Task fehl, ist in der Regel der Aufruf des Plays für den Host beendet.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 smtClean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/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4249167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Tasks</a:t>
            </a:r>
            <a:endParaRPr lang="de-DE" sz="1400" b="1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5" y="3701025"/>
            <a:ext cx="1895475" cy="1057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26" y="2166840"/>
            <a:ext cx="2171700" cy="3905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55" y="2833920"/>
            <a:ext cx="2895600" cy="5905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75" y="5034855"/>
            <a:ext cx="2152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5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Tag 2: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8240" y="2092578"/>
            <a:ext cx="1889442" cy="331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09:00 </a:t>
            </a:r>
            <a:r>
              <a:rPr lang="de-DE" sz="1400" dirty="0">
                <a:latin typeface="Verdana" charset="0"/>
              </a:rPr>
              <a:t>– </a:t>
            </a:r>
            <a:r>
              <a:rPr lang="de-DE" sz="1400" dirty="0" smtClean="0">
                <a:latin typeface="Verdana" charset="0"/>
              </a:rPr>
              <a:t>09:30 </a:t>
            </a:r>
            <a:r>
              <a:rPr lang="de-DE" sz="1400" dirty="0">
                <a:latin typeface="Verdana" charset="0"/>
              </a:rPr>
              <a:t>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09:30 – 10:30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10:30 – 11:00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11:00 – 12:30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12:30 – 13:30 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13:30 – 14:30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14:30 – 16:00 Uhr 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16:00 – 17:00 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16:30 – 17:30 Uhr</a:t>
            </a:r>
            <a:endParaRPr lang="de-DE" sz="1400" dirty="0">
              <a:latin typeface="Verdana" charset="0"/>
            </a:endParaRPr>
          </a:p>
        </p:txBody>
      </p:sp>
      <p:sp>
        <p:nvSpPr>
          <p:cNvPr id="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057313" y="1940178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057313" y="5419013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9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0079" y="2092578"/>
            <a:ext cx="4906962" cy="331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err="1" smtClean="0">
                <a:latin typeface="Verdana" charset="0"/>
              </a:rPr>
              <a:t>Wrap-up</a:t>
            </a:r>
            <a:r>
              <a:rPr lang="de-DE" sz="1400" dirty="0" smtClean="0">
                <a:latin typeface="Verdana" charset="0"/>
              </a:rPr>
              <a:t> von Tag 1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Ansible Fortgeschritten Teil 1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Übung 4: </a:t>
            </a:r>
            <a:r>
              <a:rPr lang="de-DE" sz="1400" dirty="0" err="1" smtClean="0">
                <a:latin typeface="Verdana" charset="0"/>
              </a:rPr>
              <a:t>Refactoring</a:t>
            </a:r>
            <a:r>
              <a:rPr lang="de-DE" sz="1400" dirty="0" smtClean="0">
                <a:latin typeface="Verdana" charset="0"/>
              </a:rPr>
              <a:t> des Projects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Ansible </a:t>
            </a:r>
            <a:r>
              <a:rPr lang="de-DE" sz="1400" dirty="0" smtClean="0">
                <a:latin typeface="Verdana" charset="0"/>
              </a:rPr>
              <a:t>Fortgeschritten </a:t>
            </a:r>
            <a:r>
              <a:rPr lang="de-DE" sz="1400" dirty="0">
                <a:latin typeface="Verdana" charset="0"/>
              </a:rPr>
              <a:t>Teil </a:t>
            </a:r>
            <a:r>
              <a:rPr lang="de-DE" sz="1400" dirty="0" smtClean="0">
                <a:latin typeface="Verdana" charset="0"/>
              </a:rPr>
              <a:t>2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Mittagspause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Ansible Cloud Support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Übung </a:t>
            </a:r>
            <a:r>
              <a:rPr lang="de-DE" sz="1400" dirty="0" smtClean="0">
                <a:latin typeface="Verdana" charset="0"/>
              </a:rPr>
              <a:t>5: </a:t>
            </a:r>
            <a:r>
              <a:rPr lang="de-DE" sz="1400" dirty="0">
                <a:latin typeface="Verdana" charset="0"/>
              </a:rPr>
              <a:t>Installation der </a:t>
            </a:r>
            <a:r>
              <a:rPr lang="de-DE" sz="1400" dirty="0" smtClean="0">
                <a:latin typeface="Verdana" charset="0"/>
              </a:rPr>
              <a:t>Anwendung in der Cloud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Übung 6: CI /CD </a:t>
            </a:r>
            <a:r>
              <a:rPr lang="de-DE" sz="1400" dirty="0" err="1" smtClean="0">
                <a:latin typeface="Verdana" charset="0"/>
              </a:rPr>
              <a:t>Pipline</a:t>
            </a:r>
            <a:endParaRPr lang="de-DE" sz="1400" dirty="0" smtClean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err="1" smtClean="0">
                <a:latin typeface="Verdana" charset="0"/>
              </a:rPr>
              <a:t>Wrap-up</a:t>
            </a:r>
            <a:r>
              <a:rPr lang="de-DE" sz="1400" dirty="0" smtClean="0">
                <a:latin typeface="Verdana" charset="0"/>
              </a:rPr>
              <a:t> &amp; Feedback</a:t>
            </a:r>
            <a:endParaRPr lang="de-DE" sz="14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Mit „</a:t>
            </a:r>
            <a:r>
              <a:rPr lang="de-DE" dirty="0" err="1" smtClean="0"/>
              <a:t>ansible-playbook</a:t>
            </a:r>
            <a:r>
              <a:rPr lang="de-DE" dirty="0" smtClean="0"/>
              <a:t>“ lässt sich ein geschriebene Playbook ausführen und zeigt in seiner Ausgabe die durchlaufenen Task und den passenden Status.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2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900" y="3193535"/>
            <a:ext cx="8684237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Playbook Aufruf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250825" y="3626929"/>
            <a:ext cx="8684237" cy="271129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marL="1572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-playbook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test_environment.yaml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hosts </a:t>
            </a:r>
          </a:p>
          <a:p>
            <a:pPr marL="1572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PLAY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***********************************************************</a:t>
            </a:r>
          </a:p>
          <a:p>
            <a:pPr marL="1572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 [Check if you are able to ping the vagrant VM] ***********************</a:t>
            </a:r>
          </a:p>
          <a:p>
            <a:pPr marL="1572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ok: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dockerhost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572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PLAY RECAP ****************************************************************</a:t>
            </a:r>
          </a:p>
          <a:p>
            <a:pPr marL="1572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dockerhost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ok=1    changed=0    unreachable=0    failed=0   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777532"/>
            <a:ext cx="925958" cy="1249251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78" y="1777532"/>
            <a:ext cx="1575843" cy="1225278"/>
          </a:xfrm>
          <a:prstGeom prst="rect">
            <a:avLst/>
          </a:prstGeom>
        </p:spPr>
      </p:pic>
      <p:sp>
        <p:nvSpPr>
          <p:cNvPr id="33" name="Pfeil nach rechts 32"/>
          <p:cNvSpPr/>
          <p:nvPr/>
        </p:nvSpPr>
        <p:spPr bwMode="gray">
          <a:xfrm>
            <a:off x="5453039" y="2067801"/>
            <a:ext cx="1618130" cy="414542"/>
          </a:xfrm>
          <a:prstGeom prst="rightArrow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SSH</a:t>
            </a:r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0" y="1788790"/>
            <a:ext cx="396592" cy="396592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1573489"/>
            <a:ext cx="396592" cy="396592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1673433"/>
            <a:ext cx="939226" cy="1203279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8" y="1711686"/>
            <a:ext cx="396592" cy="396592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7" y="1869505"/>
            <a:ext cx="396592" cy="396592"/>
          </a:xfrm>
          <a:prstGeom prst="rect">
            <a:avLst/>
          </a:prstGeom>
        </p:spPr>
      </p:pic>
      <p:sp>
        <p:nvSpPr>
          <p:cNvPr id="39" name="Pfeil nach rechts 38"/>
          <p:cNvSpPr/>
          <p:nvPr/>
        </p:nvSpPr>
        <p:spPr bwMode="gray">
          <a:xfrm>
            <a:off x="2526401" y="2106825"/>
            <a:ext cx="1116111" cy="336493"/>
          </a:xfrm>
          <a:prstGeom prst="rightArrow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40" name="Trapezoid 39"/>
          <p:cNvSpPr/>
          <p:nvPr/>
        </p:nvSpPr>
        <p:spPr bwMode="gray">
          <a:xfrm rot="5400000">
            <a:off x="774417" y="2078903"/>
            <a:ext cx="883511" cy="428751"/>
          </a:xfrm>
          <a:prstGeom prst="trapezoid">
            <a:avLst>
              <a:gd name="adj" fmla="val 67654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2287837"/>
            <a:ext cx="411497" cy="5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3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bgerundetes Rechteck 15"/>
          <p:cNvSpPr/>
          <p:nvPr/>
        </p:nvSpPr>
        <p:spPr bwMode="gray">
          <a:xfrm>
            <a:off x="1276618" y="1585171"/>
            <a:ext cx="7237202" cy="44650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gray">
          <a:xfrm>
            <a:off x="4606521" y="1979691"/>
            <a:ext cx="3637989" cy="231425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 ersten Teil der Schulung werden wir schrittweise die </a:t>
            </a:r>
            <a:r>
              <a:rPr lang="de-DE" dirty="0" err="1" smtClean="0"/>
              <a:t>SpringBoot</a:t>
            </a:r>
            <a:r>
              <a:rPr lang="de-DE" dirty="0" smtClean="0"/>
              <a:t> </a:t>
            </a:r>
            <a:r>
              <a:rPr lang="de-DE" dirty="0" err="1" smtClean="0"/>
              <a:t>PetClinic</a:t>
            </a:r>
            <a:r>
              <a:rPr lang="de-DE" dirty="0" smtClean="0"/>
              <a:t> in unserer lokalen </a:t>
            </a:r>
            <a:r>
              <a:rPr lang="de-DE" dirty="0" err="1" smtClean="0"/>
              <a:t>Dev</a:t>
            </a:r>
            <a:r>
              <a:rPr lang="de-DE" dirty="0" smtClean="0"/>
              <a:t>-Umgebung aufbauen.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 smtClean="0"/>
              <a:t>ÜbungsSzenario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5" y="2652461"/>
            <a:ext cx="2204139" cy="15842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5" y="1807395"/>
            <a:ext cx="695283" cy="84824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41" y="2568180"/>
            <a:ext cx="1092697" cy="109269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6" y="4350210"/>
            <a:ext cx="1330731" cy="13307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33" y="5312928"/>
            <a:ext cx="888889" cy="499145"/>
          </a:xfrm>
          <a:prstGeom prst="rect">
            <a:avLst/>
          </a:prstGeom>
        </p:spPr>
      </p:pic>
      <p:pic>
        <p:nvPicPr>
          <p:cNvPr id="20" name="Picture 2" descr="Bildergebnis für Ansib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540" y="5177245"/>
            <a:ext cx="974567" cy="7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/>
          <p:cNvCxnSpPr>
            <a:stCxn id="8" idx="3"/>
          </p:cNvCxnSpPr>
          <p:nvPr/>
        </p:nvCxnSpPr>
        <p:spPr bwMode="gray">
          <a:xfrm>
            <a:off x="3979628" y="2231518"/>
            <a:ext cx="1384460" cy="325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8" idx="1"/>
          </p:cNvCxnSpPr>
          <p:nvPr/>
        </p:nvCxnSpPr>
        <p:spPr bwMode="gray">
          <a:xfrm flipV="1">
            <a:off x="2032848" y="2231518"/>
            <a:ext cx="1251497" cy="420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/>
          <p:cNvSpPr/>
          <p:nvPr/>
        </p:nvSpPr>
        <p:spPr bwMode="gray">
          <a:xfrm>
            <a:off x="5940425" y="2231518"/>
            <a:ext cx="2087959" cy="184555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460992" y="2505572"/>
            <a:ext cx="925958" cy="1249251"/>
            <a:chOff x="4746707" y="2424474"/>
            <a:chExt cx="925958" cy="1249251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07" y="2424474"/>
              <a:ext cx="925958" cy="1249251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223" y="3114790"/>
              <a:ext cx="520162" cy="520162"/>
            </a:xfrm>
            <a:prstGeom prst="rect">
              <a:avLst/>
            </a:prstGeom>
          </p:spPr>
        </p:pic>
      </p:grpSp>
      <p:pic>
        <p:nvPicPr>
          <p:cNvPr id="9218" name="Picture 2" descr="https://lh3.googleusercontent.com/iO7Aucq24r_NMOBtYrM4sXdqAPTO8tyyvibiJV8V_CHlMDDXLs-tRRxQD738lWJdUvtT_Nzar_b9Yvz5LX1Ayg6if8KqdS6WsWPvxJIEzniaHDoig2T0ro6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30" y="2817269"/>
            <a:ext cx="1242595" cy="7572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69" y="3733883"/>
            <a:ext cx="1110245" cy="234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6" name="Grafik 92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88" y="2278897"/>
            <a:ext cx="323325" cy="429376"/>
          </a:xfrm>
          <a:prstGeom prst="rect">
            <a:avLst/>
          </a:prstGeom>
        </p:spPr>
      </p:pic>
      <p:sp>
        <p:nvSpPr>
          <p:cNvPr id="9217" name="Textfeld 9216"/>
          <p:cNvSpPr txBox="1"/>
          <p:nvPr/>
        </p:nvSpPr>
        <p:spPr bwMode="gray">
          <a:xfrm>
            <a:off x="5191766" y="1717108"/>
            <a:ext cx="27161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err="1" smtClean="0"/>
              <a:t>Dev</a:t>
            </a:r>
            <a:r>
              <a:rPr lang="de-DE" sz="1400" dirty="0" smtClean="0"/>
              <a:t> </a:t>
            </a:r>
            <a:r>
              <a:rPr lang="de-DE" sz="1400" dirty="0" err="1" smtClean="0"/>
              <a:t>environment</a:t>
            </a:r>
            <a:r>
              <a:rPr lang="de-DE" sz="1400" dirty="0" smtClean="0"/>
              <a:t> </a:t>
            </a:r>
            <a:r>
              <a:rPr lang="de-DE" sz="1400" dirty="0" err="1" smtClean="0"/>
              <a:t>Vagrant</a:t>
            </a:r>
            <a:r>
              <a:rPr lang="de-DE" sz="1400" dirty="0" smtClean="0"/>
              <a:t> Box</a:t>
            </a:r>
            <a:endParaRPr lang="de-DE" sz="1400" dirty="0" smtClean="0"/>
          </a:p>
        </p:txBody>
      </p:sp>
      <p:cxnSp>
        <p:nvCxnSpPr>
          <p:cNvPr id="9220" name="Gewinkelte Verbindung 9219"/>
          <p:cNvCxnSpPr>
            <a:endCxn id="31" idx="2"/>
          </p:cNvCxnSpPr>
          <p:nvPr/>
        </p:nvCxnSpPr>
        <p:spPr bwMode="gray">
          <a:xfrm flipV="1">
            <a:off x="4924707" y="3968076"/>
            <a:ext cx="2212885" cy="101618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Gewinkelte Verbindung 9222"/>
          <p:cNvCxnSpPr>
            <a:stCxn id="7" idx="2"/>
            <a:endCxn id="17" idx="1"/>
          </p:cNvCxnSpPr>
          <p:nvPr/>
        </p:nvCxnSpPr>
        <p:spPr bwMode="gray">
          <a:xfrm rot="16200000" flipH="1">
            <a:off x="2155905" y="3577505"/>
            <a:ext cx="778890" cy="20972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4" name="Rechteckige Legende 9223"/>
          <p:cNvSpPr/>
          <p:nvPr/>
        </p:nvSpPr>
        <p:spPr bwMode="gray">
          <a:xfrm>
            <a:off x="3425041" y="6114407"/>
            <a:ext cx="1499666" cy="359929"/>
          </a:xfrm>
          <a:prstGeom prst="wedgeRectCallout">
            <a:avLst>
              <a:gd name="adj1" fmla="val -13218"/>
              <a:gd name="adj2" fmla="val -126021"/>
            </a:avLst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Ansible Host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1" name="Rechteckige Legende 40"/>
          <p:cNvSpPr/>
          <p:nvPr/>
        </p:nvSpPr>
        <p:spPr bwMode="gray">
          <a:xfrm>
            <a:off x="5333489" y="4127452"/>
            <a:ext cx="1499666" cy="359929"/>
          </a:xfrm>
          <a:prstGeom prst="wedgeRectCallout">
            <a:avLst>
              <a:gd name="adj1" fmla="val -17626"/>
              <a:gd name="adj2" fmla="val -144386"/>
            </a:avLst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Target </a:t>
            </a:r>
            <a:r>
              <a:rPr lang="de-DE" sz="1400" dirty="0" err="1" smtClean="0">
                <a:solidFill>
                  <a:schemeClr val="tx1"/>
                </a:solidFill>
              </a:rPr>
              <a:t>Node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2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3" name="Grafik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5448"/>
            <a:ext cx="6768752" cy="4556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504225"/>
          </a:xfrm>
        </p:spPr>
        <p:txBody>
          <a:bodyPr/>
          <a:lstStyle/>
          <a:p>
            <a:r>
              <a:rPr lang="de-DE" dirty="0" smtClean="0"/>
              <a:t>Übung 1: In der ersten Übung machen wir uns mit Ansible vertraut und setzten eine Java Installation auf der Umgebung auf.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gray">
          <a:xfrm>
            <a:off x="341156" y="6185075"/>
            <a:ext cx="85514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975" indent="-180975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https://github.com/senacor/infrastructure-as-code-with-ansible/tree/master/10_install_java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671086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4274" name="Picture 2" descr="Bildergebnis für vari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4032"/>
            <a:ext cx="6096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 bwMode="gray">
          <a:xfrm rot="18674700">
            <a:off x="296737" y="725432"/>
            <a:ext cx="23708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6000" b="1" dirty="0" smtClean="0"/>
              <a:t>Teil 1</a:t>
            </a:r>
            <a:endParaRPr lang="de-DE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459023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Variablen sind ein essentieller um auf die verschiedener Umgebogen reagieren zu können und die Anwendung zu steuern.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4" name="Eine Ecke des Rechtecks abrunden 63"/>
          <p:cNvSpPr/>
          <p:nvPr/>
        </p:nvSpPr>
        <p:spPr bwMode="gray">
          <a:xfrm>
            <a:off x="3420145" y="1632249"/>
            <a:ext cx="2520280" cy="468041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5" name="Flussdiagramm: Daten 64"/>
          <p:cNvSpPr/>
          <p:nvPr/>
        </p:nvSpPr>
        <p:spPr bwMode="gray">
          <a:xfrm>
            <a:off x="3492723" y="1776160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6" name="Flussdiagramm: Daten 65"/>
          <p:cNvSpPr/>
          <p:nvPr/>
        </p:nvSpPr>
        <p:spPr bwMode="gray">
          <a:xfrm>
            <a:off x="3492723" y="2184709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User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8" name="Flussdiagramm: Daten 67"/>
          <p:cNvSpPr/>
          <p:nvPr/>
        </p:nvSpPr>
        <p:spPr bwMode="gray">
          <a:xfrm>
            <a:off x="4054891" y="4638040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9" name="Flussdiagramm: Daten 68"/>
          <p:cNvSpPr/>
          <p:nvPr/>
        </p:nvSpPr>
        <p:spPr bwMode="gray">
          <a:xfrm>
            <a:off x="4054891" y="4743604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0" name="Flussdiagramm: Daten 69"/>
          <p:cNvSpPr/>
          <p:nvPr/>
        </p:nvSpPr>
        <p:spPr bwMode="gray">
          <a:xfrm>
            <a:off x="4054891" y="4833440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4049188" y="3730652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4049188" y="3854037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4049188" y="3975568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6" name="Flussdiagramm: Daten 75"/>
          <p:cNvSpPr/>
          <p:nvPr/>
        </p:nvSpPr>
        <p:spPr bwMode="gray">
          <a:xfrm>
            <a:off x="4047974" y="5495356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7" name="Flussdiagramm: Daten 76"/>
          <p:cNvSpPr/>
          <p:nvPr/>
        </p:nvSpPr>
        <p:spPr bwMode="gray">
          <a:xfrm>
            <a:off x="4047974" y="561874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8" name="Flussdiagramm: Daten 77"/>
          <p:cNvSpPr/>
          <p:nvPr/>
        </p:nvSpPr>
        <p:spPr bwMode="gray">
          <a:xfrm>
            <a:off x="4047974" y="574027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handler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0" name="Flussdiagramm: Daten 79"/>
          <p:cNvSpPr/>
          <p:nvPr/>
        </p:nvSpPr>
        <p:spPr bwMode="gray">
          <a:xfrm>
            <a:off x="4033069" y="287827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1" name="Flussdiagramm: Daten 80"/>
          <p:cNvSpPr/>
          <p:nvPr/>
        </p:nvSpPr>
        <p:spPr bwMode="gray">
          <a:xfrm>
            <a:off x="4033069" y="2983843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2" name="Flussdiagramm: Daten 81"/>
          <p:cNvSpPr/>
          <p:nvPr/>
        </p:nvSpPr>
        <p:spPr bwMode="gray">
          <a:xfrm>
            <a:off x="4033069" y="307367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7" name="Flussdiagramm: Daten 66"/>
          <p:cNvSpPr/>
          <p:nvPr/>
        </p:nvSpPr>
        <p:spPr bwMode="gray">
          <a:xfrm>
            <a:off x="3514545" y="435301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t</a:t>
            </a:r>
            <a:r>
              <a:rPr lang="de-DE" sz="1400" dirty="0" err="1" smtClean="0">
                <a:solidFill>
                  <a:schemeClr val="tx1"/>
                </a:solidFill>
              </a:rPr>
              <a:t>asks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3513702" y="3447688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5" name="Flussdiagramm: Daten 74"/>
          <p:cNvSpPr/>
          <p:nvPr/>
        </p:nvSpPr>
        <p:spPr bwMode="gray">
          <a:xfrm>
            <a:off x="3512488" y="5212392"/>
            <a:ext cx="1655614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</a:t>
            </a:r>
            <a:r>
              <a:rPr lang="de-DE" sz="1400" dirty="0" err="1" smtClean="0">
                <a:solidFill>
                  <a:schemeClr val="tx1"/>
                </a:solidFill>
              </a:rPr>
              <a:t>andlers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9" name="Flussdiagramm: Daten 78"/>
          <p:cNvSpPr/>
          <p:nvPr/>
        </p:nvSpPr>
        <p:spPr bwMode="gray">
          <a:xfrm>
            <a:off x="3492723" y="2593258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264105" y="1913003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Konfigurieren </a:t>
            </a:r>
          </a:p>
          <a:p>
            <a:pPr algn="ctr"/>
            <a:r>
              <a:rPr lang="de-DE" sz="1400" b="1" dirty="0" err="1" smtClean="0">
                <a:solidFill>
                  <a:schemeClr val="bg1"/>
                </a:solidFill>
              </a:rPr>
              <a:t>Umgebungspezifika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264105" y="3349830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Speichern Informationen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während der 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Ausführung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264105" y="4811612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Werden zur Programm-</a:t>
            </a:r>
          </a:p>
          <a:p>
            <a:pPr algn="ctr"/>
            <a:r>
              <a:rPr lang="de-DE" sz="1400" b="1" dirty="0" err="1">
                <a:solidFill>
                  <a:schemeClr val="bg1"/>
                </a:solidFill>
              </a:rPr>
              <a:t>s</a:t>
            </a:r>
            <a:r>
              <a:rPr lang="de-DE" sz="1400" b="1" dirty="0" err="1" smtClean="0">
                <a:solidFill>
                  <a:schemeClr val="bg1"/>
                </a:solidFill>
              </a:rPr>
              <a:t>teuerung</a:t>
            </a:r>
            <a:r>
              <a:rPr lang="de-DE" sz="1400" b="1" dirty="0" smtClean="0">
                <a:solidFill>
                  <a:schemeClr val="bg1"/>
                </a:solidFill>
              </a:rPr>
              <a:t> benötigt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45" name="AutoShape 7"/>
          <p:cNvSpPr>
            <a:spLocks noChangeArrowheads="1"/>
          </p:cNvSpPr>
          <p:nvPr/>
        </p:nvSpPr>
        <p:spPr bwMode="auto">
          <a:xfrm flipH="1">
            <a:off x="6067362" y="1913003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Enthalten dynamisch </a:t>
            </a:r>
          </a:p>
          <a:p>
            <a:pPr algn="ctr"/>
            <a:r>
              <a:rPr lang="de-DE" sz="1400" b="1" dirty="0">
                <a:solidFill>
                  <a:schemeClr val="bg1"/>
                </a:solidFill>
              </a:rPr>
              <a:t>e</a:t>
            </a:r>
            <a:r>
              <a:rPr lang="de-DE" sz="1400" b="1" dirty="0" smtClean="0">
                <a:solidFill>
                  <a:schemeClr val="bg1"/>
                </a:solidFill>
              </a:rPr>
              <a:t>rmittelte 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Umgebungsinformationen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46" name="AutoShape 7"/>
          <p:cNvSpPr>
            <a:spLocks noChangeArrowheads="1"/>
          </p:cNvSpPr>
          <p:nvPr/>
        </p:nvSpPr>
        <p:spPr bwMode="auto">
          <a:xfrm flipH="1">
            <a:off x="6067362" y="3349830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Können verschlüsselte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Werten speichern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auto">
          <a:xfrm flipH="1">
            <a:off x="6067362" y="4811612"/>
            <a:ext cx="2824796" cy="1209676"/>
          </a:xfrm>
          <a:prstGeom prst="homePlate">
            <a:avLst>
              <a:gd name="adj" fmla="val 28959"/>
            </a:avLst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wrap="none" lIns="90963" tIns="45482" rIns="90963" bIns="45482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Können durch Filter 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</a:rPr>
              <a:t>transformiert werden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73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Die Deklaration und Verwendung von Variable in Ansible gestaltet sich sehr intuitive mit Ausnahme einiger YAML Besonderheiten.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Syntax: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g</a:t>
            </a:r>
            <a:r>
              <a:rPr lang="de-DE" sz="1400" dirty="0" smtClean="0"/>
              <a:t>ültig: </a:t>
            </a:r>
            <a:r>
              <a:rPr lang="de-DE" sz="1400" dirty="0" err="1" smtClean="0"/>
              <a:t>foo_port</a:t>
            </a:r>
            <a:r>
              <a:rPr lang="de-DE" sz="1400" dirty="0" smtClean="0"/>
              <a:t>, foo5</a:t>
            </a:r>
          </a:p>
          <a:p>
            <a:pPr marL="744522" lvl="2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ungültig: </a:t>
            </a:r>
            <a:r>
              <a:rPr lang="de-DE" sz="1400" dirty="0" err="1" smtClean="0"/>
              <a:t>foo-port</a:t>
            </a:r>
            <a:r>
              <a:rPr lang="de-DE" sz="1400" dirty="0" smtClean="0"/>
              <a:t>, </a:t>
            </a:r>
            <a:r>
              <a:rPr lang="de-DE" sz="1400" dirty="0" err="1" smtClean="0"/>
              <a:t>foo</a:t>
            </a:r>
            <a:r>
              <a:rPr lang="de-DE" sz="1400" dirty="0" smtClean="0"/>
              <a:t> </a:t>
            </a:r>
            <a:r>
              <a:rPr lang="de-DE" sz="1400" dirty="0" err="1" smtClean="0"/>
              <a:t>port</a:t>
            </a:r>
            <a:r>
              <a:rPr lang="de-DE" sz="1400" dirty="0" smtClean="0"/>
              <a:t>, </a:t>
            </a:r>
            <a:r>
              <a:rPr lang="de-DE" sz="1400" dirty="0" err="1" smtClean="0"/>
              <a:t>foo.port</a:t>
            </a:r>
            <a:r>
              <a:rPr lang="de-DE" sz="1400" dirty="0" smtClean="0"/>
              <a:t>, 15</a:t>
            </a:r>
            <a:endParaRPr lang="de-DE" sz="1400" dirty="0" smtClean="0"/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Der Zugriff im Code erfolgt mit: {{Variablenname}}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Verwende Jinja2 Filter um den Wert der Variable zu Transformieren.</a:t>
            </a:r>
          </a:p>
          <a:p>
            <a:pPr marL="1572" lvl="1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b="1" dirty="0" smtClean="0"/>
              <a:t>Achtu</a:t>
            </a:r>
            <a:r>
              <a:rPr lang="de-DE" sz="1400" b="1" dirty="0" smtClean="0"/>
              <a:t>ng:</a:t>
            </a:r>
            <a:r>
              <a:rPr lang="de-DE" sz="1400" dirty="0" smtClean="0"/>
              <a:t> verwende </a:t>
            </a:r>
            <a:r>
              <a:rPr lang="de-DE" sz="1400" dirty="0" err="1" smtClean="0"/>
              <a:t>Quotes</a:t>
            </a:r>
            <a:r>
              <a:rPr lang="de-DE" sz="1400" dirty="0" smtClean="0"/>
              <a:t> wenn du einen Wert mit { beginnst, ansonsten interpretiert YAML es als </a:t>
            </a:r>
            <a:r>
              <a:rPr lang="de-DE" sz="1400" dirty="0" err="1" smtClean="0"/>
              <a:t>dictionary</a:t>
            </a:r>
            <a:r>
              <a:rPr lang="de-DE" sz="1400" dirty="0" smtClean="0"/>
              <a:t>!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Variable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deklaration</a:t>
            </a: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webservers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http_port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Verwendung: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=foo.cfg.j2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endParaRPr 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Tranformieren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Jinja2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Filtern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some_variable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to_json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59E7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#Achtung Beachte die „“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app_servers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>
                <a:solidFill>
                  <a:srgbClr val="DF09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"{{ </a:t>
            </a:r>
            <a:r>
              <a:rPr lang="en-US" sz="1200" b="1" dirty="0" err="1">
                <a:solidFill>
                  <a:srgbClr val="DF09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base_path</a:t>
            </a:r>
            <a:r>
              <a:rPr lang="en-US" sz="1200" b="1" dirty="0">
                <a:solidFill>
                  <a:srgbClr val="DF09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}}/</a:t>
            </a:r>
            <a:r>
              <a:rPr lang="en-US" sz="1200" b="1" dirty="0" smtClean="0">
                <a:solidFill>
                  <a:srgbClr val="DF09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22“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en-US" sz="1200" b="1" dirty="0">
              <a:solidFill>
                <a:srgbClr val="DF091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Variablen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70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definition</a:t>
            </a:r>
            <a:r>
              <a:rPr lang="de-DE" dirty="0" smtClean="0"/>
              <a:t> von Variablen in YAML ermöglicht es auch komplexe Variable zu speichern .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In </a:t>
            </a:r>
            <a:r>
              <a:rPr lang="de-DE" sz="1400" dirty="0" err="1" smtClean="0"/>
              <a:t>Yaml</a:t>
            </a:r>
            <a:r>
              <a:rPr lang="de-DE" sz="1400" dirty="0" smtClean="0"/>
              <a:t> können auch komplexe Variable Strukturen definiert werden wie: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Zugriff auf Objekte mit {{</a:t>
            </a:r>
            <a:r>
              <a:rPr lang="de-DE" sz="1400" dirty="0" err="1" smtClean="0"/>
              <a:t>item.foo</a:t>
            </a:r>
            <a:r>
              <a:rPr lang="de-DE" sz="1400" dirty="0" smtClean="0"/>
              <a:t>}} oder {{item[‘</a:t>
            </a:r>
            <a:r>
              <a:rPr lang="de-DE" sz="1400" dirty="0" err="1" smtClean="0"/>
              <a:t>foo</a:t>
            </a:r>
            <a:r>
              <a:rPr lang="de-DE" sz="1400" dirty="0" smtClean="0"/>
              <a:t>‘]}}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Mehrzeiliger Text kann mit einem Pipe-Zeichen eingeleitet werden.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Declaration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complexter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Varialen</a:t>
            </a: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webservers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- {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80, typ: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webserver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8080,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typ: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appserver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mit Zeilenumbrüchen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ansible_ec2_userdata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|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MIME-Version: 1.0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Content-Type: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/x-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shellscript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#!/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bin/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endParaRPr 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Variablen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37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Inhalte von Variablen können zur Laufzeit gespeichert, gesetzt und ermittelt werden.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Mit „</a:t>
            </a:r>
            <a:r>
              <a:rPr lang="de-DE" sz="1400" dirty="0" err="1" smtClean="0"/>
              <a:t>register</a:t>
            </a:r>
            <a:r>
              <a:rPr lang="de-DE" sz="1400" dirty="0" smtClean="0"/>
              <a:t>“ können Rückgabewerte von Task als </a:t>
            </a:r>
            <a:r>
              <a:rPr lang="de-DE" sz="1400" dirty="0" err="1" smtClean="0"/>
              <a:t>Varriable</a:t>
            </a:r>
            <a:r>
              <a:rPr lang="de-DE" sz="1400" dirty="0" smtClean="0"/>
              <a:t> gespeichert werden.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Mit „</a:t>
            </a:r>
            <a:r>
              <a:rPr lang="de-DE" sz="1400" dirty="0" err="1" smtClean="0"/>
              <a:t>set_facts</a:t>
            </a:r>
            <a:r>
              <a:rPr lang="de-DE" sz="1400" dirty="0" smtClean="0"/>
              <a:t>“ können Variablen definiert werden.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Ansible sammelt per Default Facts der Server auf die sich verbunden wird. 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Dies kann bei bedar</a:t>
            </a:r>
            <a:r>
              <a:rPr lang="de-DE" sz="1400" dirty="0" smtClean="0"/>
              <a:t>f ausgeschaltet werden. 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Speichern von Task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ergebnissen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de-DE" sz="1200" dirty="0" smtClean="0"/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ec2_vpc_net_facts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tag:Name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"{{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application_name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}}-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vpc_facts</a:t>
            </a:r>
            <a:endParaRPr lang="de-DE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Erzeugen der Variable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vpc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de-DE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3022" lvl="1" indent="-171450">
              <a:spcBef>
                <a:spcPct val="30000"/>
              </a:spcBef>
              <a:buClr>
                <a:schemeClr val="accent3"/>
              </a:buClr>
              <a:buFontTx/>
              <a:buChar char="-"/>
            </a:pP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Set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informatiom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existing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VPC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set_fact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"{{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vpc_test.vpcs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]}}"</a:t>
            </a:r>
          </a:p>
          <a:p>
            <a:pPr marL="173022" lvl="1" indent="-171450">
              <a:spcBef>
                <a:spcPct val="30000"/>
              </a:spcBef>
              <a:buClr>
                <a:schemeClr val="accent3"/>
              </a:buClr>
              <a:buFontTx/>
              <a:buChar char="-"/>
            </a:pPr>
            <a:endParaRPr 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Sammeln von Server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facts</a:t>
            </a: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whatever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gather_facts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defualt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de-D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Zum Beispiel: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ansible_hostname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ansible_devices.sda.model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Variablen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18436" name="Picture 4" descr="Bildergebnis für jinja2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1845300"/>
            <a:ext cx="8642349" cy="399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Bildergebnis für jinja2 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7"/>
          <a:stretch/>
        </p:blipFill>
        <p:spPr bwMode="auto">
          <a:xfrm>
            <a:off x="0" y="0"/>
            <a:ext cx="9144000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05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Mit Jinja2 steht Ansible eine mächtige und designerfreundlich </a:t>
            </a:r>
            <a:r>
              <a:rPr lang="de-DE" dirty="0" err="1" smtClean="0"/>
              <a:t>Templateengine</a:t>
            </a:r>
            <a:r>
              <a:rPr lang="de-DE" dirty="0" smtClean="0"/>
              <a:t> zur Verübung welche leicht integriert werden kann.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716463" y="2060847"/>
            <a:ext cx="4143913" cy="425039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Jinga2 </a:t>
            </a:r>
            <a:r>
              <a:rPr lang="de-DE" sz="1400" dirty="0" err="1" smtClean="0"/>
              <a:t>Tempaltes</a:t>
            </a:r>
            <a:r>
              <a:rPr lang="de-DE" sz="1400" dirty="0" smtClean="0"/>
              <a:t> werden in der Regel in einem Ordner „</a:t>
            </a:r>
            <a:r>
              <a:rPr lang="de-DE" sz="1400" dirty="0" err="1" smtClean="0"/>
              <a:t>templates</a:t>
            </a:r>
            <a:r>
              <a:rPr lang="de-DE" sz="1400" dirty="0" smtClean="0"/>
              <a:t>“ abgelegt  und enden auf j2.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Innerhalb der </a:t>
            </a:r>
            <a:r>
              <a:rPr lang="de-DE" sz="1400" dirty="0" err="1" smtClean="0"/>
              <a:t>Tempaltest</a:t>
            </a:r>
            <a:r>
              <a:rPr lang="de-DE" sz="1400" dirty="0" smtClean="0"/>
              <a:t> steht einem die ganze Palette von Jinga2 Funktionen zur Verfügung wie: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Schleifen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Verzeigungen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err="1" smtClean="0"/>
              <a:t>Fileer</a:t>
            </a:r>
            <a:r>
              <a:rPr lang="de-DE" sz="1400" dirty="0" smtClean="0"/>
              <a:t> etc.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Im Playbook wird das Module „</a:t>
            </a:r>
            <a:r>
              <a:rPr lang="de-DE" sz="1400" dirty="0" err="1" smtClean="0"/>
              <a:t>template</a:t>
            </a:r>
            <a:r>
              <a:rPr lang="de-DE" sz="1400" dirty="0" smtClean="0"/>
              <a:t>“ verwendet.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Alle Variablem im </a:t>
            </a:r>
            <a:r>
              <a:rPr lang="de-DE" sz="1400" dirty="0" err="1" smtClean="0"/>
              <a:t>Playbook</a:t>
            </a:r>
            <a:r>
              <a:rPr lang="de-DE" sz="1400" dirty="0" err="1"/>
              <a:t>-</a:t>
            </a:r>
            <a:r>
              <a:rPr lang="de-DE" sz="1400" dirty="0" err="1" smtClean="0"/>
              <a:t>Scope</a:t>
            </a:r>
            <a:r>
              <a:rPr lang="de-DE" sz="1400" dirty="0" smtClean="0"/>
              <a:t> können im Template verwendet werden.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Das Modul prüft, ob die Daten nach den Änderungen gleich ist mit der auf dem Server und führ nur dann ein Änderung durch. </a:t>
            </a: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321176" cy="194421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file: 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templates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/flyway.conf.j2</a:t>
            </a:r>
            <a:endParaRPr lang="de-DE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flyway.url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={{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dburl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b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flyway.schemas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={{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dbschema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b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flyway.locations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={{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productiv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}} </a:t>
            </a:r>
            <a:endParaRPr lang="de-DE" sz="12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{%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perform_test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%}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,{{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snapshot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{%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%}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{%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flyway_placeholders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%}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placeholder.key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}}={{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placeholder.value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b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{%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endfor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%}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err="1" smtClean="0">
                <a:solidFill>
                  <a:schemeClr val="bg1"/>
                </a:solidFill>
              </a:rPr>
              <a:t>Templated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9322" y="4073411"/>
            <a:ext cx="4322678" cy="108378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r>
              <a:rPr lang="de-DE" sz="1200" dirty="0" smtClean="0"/>
              <a:t>#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file: Playbook</a:t>
            </a:r>
          </a:p>
          <a:p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Ensure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de-DE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flyway.conf.j2 </a:t>
            </a:r>
          </a:p>
          <a:p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flyway.conf</a:t>
            </a:r>
            <a:endParaRPr lang="de-DE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51699" y="5225540"/>
            <a:ext cx="4322678" cy="108570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#file: 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flyway.conf</a:t>
            </a:r>
            <a:endParaRPr lang="de-DE" sz="12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flyway.url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jdbc:postgres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de-DE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flyway.locations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flyway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2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endParaRPr lang="de-DE" sz="12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flyway.placeholders.test</a:t>
            </a:r>
            <a:r>
              <a:rPr lang="de-DE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=test</a:t>
            </a:r>
            <a:r>
              <a:rPr lang="de-DE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281884" y="6309986"/>
            <a:ext cx="38887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http://jinja.pocoo.org/docs/2.9/templates/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358059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DevOps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r>
              <a:rPr lang="de-DE" dirty="0" smtClean="0"/>
              <a:t> beschreibt einen kontinuierlichen Prozess um Software zu bauen, in Produktion auszuliefern und zu betreiben.  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</a:t>
            </a:r>
            <a:r>
              <a:rPr lang="de-DE" dirty="0" err="1" smtClean="0"/>
              <a:t>Dev-Ops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176" name="Picture 8" descr="Bildergebnis für devops lifecycl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13088" cy="42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989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504225"/>
          </a:xfrm>
        </p:spPr>
        <p:txBody>
          <a:bodyPr/>
          <a:lstStyle/>
          <a:p>
            <a:r>
              <a:rPr lang="de-DE" dirty="0" smtClean="0"/>
              <a:t>Übung 2: In der zweiten Übung wollen wir mit unseren dazugewonnen Kenntnisse die Spring Boot Applikation als </a:t>
            </a:r>
            <a:r>
              <a:rPr lang="de-DE" dirty="0" err="1" smtClean="0"/>
              <a:t>SystemD</a:t>
            </a:r>
            <a:r>
              <a:rPr lang="de-DE" dirty="0" smtClean="0"/>
              <a:t> Service installieren.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gray">
          <a:xfrm>
            <a:off x="341156" y="6185075"/>
            <a:ext cx="87085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/>
              <a:t>https://github.com/senacor/infrastructure-as-code-with-ansible/tree/master/20_install_spring_boot_application</a:t>
            </a:r>
            <a:endParaRPr lang="de-DE" sz="1400" dirty="0" smtClean="0"/>
          </a:p>
        </p:txBody>
      </p:sp>
      <p:pic>
        <p:nvPicPr>
          <p:cNvPr id="2" name="Grafik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0" y="1602467"/>
            <a:ext cx="7218387" cy="4443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727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rgbClr val="FDFFE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5298" name="Picture 2" descr="Bildergebnis für Händ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586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 bwMode="gray">
          <a:xfrm>
            <a:off x="467544" y="569956"/>
            <a:ext cx="272350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4800" b="1" dirty="0" smtClean="0"/>
              <a:t>Handler</a:t>
            </a:r>
            <a:endParaRPr lang="de-DE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3456174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ine Ecke des Rechtecks abrunden 21"/>
          <p:cNvSpPr/>
          <p:nvPr/>
        </p:nvSpPr>
        <p:spPr bwMode="gray">
          <a:xfrm>
            <a:off x="5436096" y="2223827"/>
            <a:ext cx="2945380" cy="3714031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Handler sind einer besondere Art von Task und beinhalten im wesentlichen die selben Komponenten.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10" name="Flussdiagramm: Daten 9"/>
          <p:cNvSpPr/>
          <p:nvPr/>
        </p:nvSpPr>
        <p:spPr bwMode="gray">
          <a:xfrm>
            <a:off x="5570686" y="2365037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name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4" name="Flussdiagramm: Daten 13"/>
          <p:cNvSpPr/>
          <p:nvPr/>
        </p:nvSpPr>
        <p:spPr bwMode="gray">
          <a:xfrm>
            <a:off x="5570686" y="2753814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module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3" name="Flussdiagramm: Daten 32"/>
          <p:cNvSpPr/>
          <p:nvPr/>
        </p:nvSpPr>
        <p:spPr bwMode="gray">
          <a:xfrm>
            <a:off x="6074741" y="3120901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4" name="Flussdiagramm: Daten 33"/>
          <p:cNvSpPr/>
          <p:nvPr/>
        </p:nvSpPr>
        <p:spPr bwMode="gray">
          <a:xfrm>
            <a:off x="6074741" y="3244825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6" name="Flussdiagramm: Daten 35"/>
          <p:cNvSpPr/>
          <p:nvPr/>
        </p:nvSpPr>
        <p:spPr bwMode="gray">
          <a:xfrm>
            <a:off x="6074741" y="3368749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1" name="Flussdiagramm: Daten 40"/>
          <p:cNvSpPr/>
          <p:nvPr/>
        </p:nvSpPr>
        <p:spPr bwMode="gray">
          <a:xfrm>
            <a:off x="5570686" y="3808046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loops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2" name="Flussdiagramm: Daten 41"/>
          <p:cNvSpPr/>
          <p:nvPr/>
        </p:nvSpPr>
        <p:spPr bwMode="gray">
          <a:xfrm>
            <a:off x="5570686" y="4233673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checks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3" name="Flussdiagramm: Daten 42"/>
          <p:cNvSpPr/>
          <p:nvPr/>
        </p:nvSpPr>
        <p:spPr bwMode="gray">
          <a:xfrm>
            <a:off x="5516975" y="4659300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error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4" name="Flussdiagramm: Daten 43"/>
          <p:cNvSpPr/>
          <p:nvPr/>
        </p:nvSpPr>
        <p:spPr bwMode="gray">
          <a:xfrm>
            <a:off x="5516975" y="5065418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return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4" name="Eine Ecke des Rechtecks abrunden 63"/>
          <p:cNvSpPr/>
          <p:nvPr/>
        </p:nvSpPr>
        <p:spPr bwMode="gray">
          <a:xfrm>
            <a:off x="1259632" y="1514462"/>
            <a:ext cx="2520280" cy="4680415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5" name="Flussdiagramm: Daten 64"/>
          <p:cNvSpPr/>
          <p:nvPr/>
        </p:nvSpPr>
        <p:spPr bwMode="gray">
          <a:xfrm>
            <a:off x="1332210" y="1658373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6" name="Flussdiagramm: Daten 65"/>
          <p:cNvSpPr/>
          <p:nvPr/>
        </p:nvSpPr>
        <p:spPr bwMode="gray">
          <a:xfrm>
            <a:off x="1332210" y="2066922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User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8" name="Flussdiagramm: Daten 67"/>
          <p:cNvSpPr/>
          <p:nvPr/>
        </p:nvSpPr>
        <p:spPr bwMode="gray">
          <a:xfrm>
            <a:off x="1894378" y="4520253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9" name="Flussdiagramm: Daten 68"/>
          <p:cNvSpPr/>
          <p:nvPr/>
        </p:nvSpPr>
        <p:spPr bwMode="gray">
          <a:xfrm>
            <a:off x="1894378" y="4625817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0" name="Flussdiagramm: Daten 69"/>
          <p:cNvSpPr/>
          <p:nvPr/>
        </p:nvSpPr>
        <p:spPr bwMode="gray">
          <a:xfrm>
            <a:off x="1894378" y="4715653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1888675" y="361286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1888675" y="3736250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1888675" y="385778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6" name="Flussdiagramm: Daten 75"/>
          <p:cNvSpPr/>
          <p:nvPr/>
        </p:nvSpPr>
        <p:spPr bwMode="gray">
          <a:xfrm>
            <a:off x="1887461" y="5377569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7" name="Flussdiagramm: Daten 76"/>
          <p:cNvSpPr/>
          <p:nvPr/>
        </p:nvSpPr>
        <p:spPr bwMode="gray">
          <a:xfrm>
            <a:off x="1887461" y="5500954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8" name="Flussdiagramm: Daten 77"/>
          <p:cNvSpPr/>
          <p:nvPr/>
        </p:nvSpPr>
        <p:spPr bwMode="gray">
          <a:xfrm>
            <a:off x="1887461" y="5622485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handler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0" name="Flussdiagramm: Daten 79"/>
          <p:cNvSpPr/>
          <p:nvPr/>
        </p:nvSpPr>
        <p:spPr bwMode="gray">
          <a:xfrm>
            <a:off x="1872556" y="276049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1" name="Flussdiagramm: Daten 80"/>
          <p:cNvSpPr/>
          <p:nvPr/>
        </p:nvSpPr>
        <p:spPr bwMode="gray">
          <a:xfrm>
            <a:off x="1872556" y="2866056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82" name="Flussdiagramm: Daten 81"/>
          <p:cNvSpPr/>
          <p:nvPr/>
        </p:nvSpPr>
        <p:spPr bwMode="gray">
          <a:xfrm>
            <a:off x="1872556" y="295589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 bwMode="gray">
          <a:xfrm flipV="1">
            <a:off x="3040379" y="2219219"/>
            <a:ext cx="2395717" cy="2913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 bwMode="gray">
          <a:xfrm>
            <a:off x="3203575" y="5937858"/>
            <a:ext cx="22325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ussdiagramm: Daten 66"/>
          <p:cNvSpPr/>
          <p:nvPr/>
        </p:nvSpPr>
        <p:spPr bwMode="gray">
          <a:xfrm>
            <a:off x="1354032" y="4235232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t</a:t>
            </a:r>
            <a:r>
              <a:rPr lang="de-DE" sz="1400" dirty="0" err="1" smtClean="0">
                <a:solidFill>
                  <a:schemeClr val="tx1"/>
                </a:solidFill>
              </a:rPr>
              <a:t>asks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1353189" y="332990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5" name="Flussdiagramm: Daten 74"/>
          <p:cNvSpPr/>
          <p:nvPr/>
        </p:nvSpPr>
        <p:spPr bwMode="gray">
          <a:xfrm>
            <a:off x="1351975" y="5094605"/>
            <a:ext cx="1655614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</a:t>
            </a:r>
            <a:r>
              <a:rPr lang="de-DE" sz="1400" dirty="0" err="1" smtClean="0">
                <a:solidFill>
                  <a:schemeClr val="tx1"/>
                </a:solidFill>
              </a:rPr>
              <a:t>andlers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9" name="Flussdiagramm: Daten 78"/>
          <p:cNvSpPr/>
          <p:nvPr/>
        </p:nvSpPr>
        <p:spPr bwMode="gray">
          <a:xfrm>
            <a:off x="1332210" y="247547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9" name="Flussdiagramm: Daten 38"/>
          <p:cNvSpPr/>
          <p:nvPr/>
        </p:nvSpPr>
        <p:spPr bwMode="gray">
          <a:xfrm>
            <a:off x="5500416" y="5470741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listen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5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767166"/>
          </a:xfrm>
        </p:spPr>
        <p:txBody>
          <a:bodyPr/>
          <a:lstStyle/>
          <a:p>
            <a:r>
              <a:rPr lang="de-DE" dirty="0" smtClean="0"/>
              <a:t>Handler werden aus dem „normalen“ Tasks heraus „</a:t>
            </a:r>
            <a:r>
              <a:rPr lang="de-DE" dirty="0" err="1" smtClean="0"/>
              <a:t>notifiziert</a:t>
            </a:r>
            <a:r>
              <a:rPr lang="de-DE" dirty="0" smtClean="0"/>
              <a:t>“ und erst nach dem Durchlauf aller Task ein einziges mal aufgerufen, unabhängig der Anzahl der „</a:t>
            </a:r>
            <a:r>
              <a:rPr lang="de-DE" dirty="0" err="1"/>
              <a:t>N</a:t>
            </a:r>
            <a:r>
              <a:rPr lang="de-DE" dirty="0" err="1" smtClean="0"/>
              <a:t>otifizierungen</a:t>
            </a:r>
            <a:r>
              <a:rPr lang="de-DE" dirty="0" smtClean="0"/>
              <a:t>“.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3" name="Abgerundetes Rechteck 2"/>
          <p:cNvSpPr/>
          <p:nvPr/>
        </p:nvSpPr>
        <p:spPr bwMode="gray">
          <a:xfrm>
            <a:off x="1763404" y="2741809"/>
            <a:ext cx="1656184" cy="43204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Task 1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8" name="Abgerundetes Rechteck 37"/>
          <p:cNvSpPr/>
          <p:nvPr/>
        </p:nvSpPr>
        <p:spPr bwMode="gray">
          <a:xfrm>
            <a:off x="1763404" y="3299835"/>
            <a:ext cx="1656184" cy="43204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Task 2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0" name="Abgerundetes Rechteck 39"/>
          <p:cNvSpPr/>
          <p:nvPr/>
        </p:nvSpPr>
        <p:spPr bwMode="gray">
          <a:xfrm>
            <a:off x="1763404" y="3856246"/>
            <a:ext cx="1656184" cy="43204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Task 3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5" name="Abgerundetes Rechteck 44"/>
          <p:cNvSpPr/>
          <p:nvPr/>
        </p:nvSpPr>
        <p:spPr bwMode="gray">
          <a:xfrm>
            <a:off x="1763404" y="4412657"/>
            <a:ext cx="1656184" cy="43204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Task 4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6" name="Abgerundetes Rechteck 45"/>
          <p:cNvSpPr/>
          <p:nvPr/>
        </p:nvSpPr>
        <p:spPr bwMode="gray">
          <a:xfrm>
            <a:off x="1763404" y="4969070"/>
            <a:ext cx="1656184" cy="43204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Task 5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 bwMode="gray">
          <a:xfrm>
            <a:off x="2483484" y="2271944"/>
            <a:ext cx="216024" cy="21602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9" name="Gerade Verbindung mit Pfeil 8"/>
          <p:cNvCxnSpPr>
            <a:stCxn id="6" idx="4"/>
            <a:endCxn id="3" idx="0"/>
          </p:cNvCxnSpPr>
          <p:nvPr/>
        </p:nvCxnSpPr>
        <p:spPr bwMode="gray">
          <a:xfrm>
            <a:off x="2591496" y="2487968"/>
            <a:ext cx="0" cy="2538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3" idx="2"/>
            <a:endCxn id="38" idx="0"/>
          </p:cNvCxnSpPr>
          <p:nvPr/>
        </p:nvCxnSpPr>
        <p:spPr bwMode="gray">
          <a:xfrm>
            <a:off x="2591496" y="3173857"/>
            <a:ext cx="0" cy="1259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38" idx="2"/>
            <a:endCxn id="40" idx="0"/>
          </p:cNvCxnSpPr>
          <p:nvPr/>
        </p:nvCxnSpPr>
        <p:spPr bwMode="gray">
          <a:xfrm>
            <a:off x="2591496" y="3731883"/>
            <a:ext cx="0" cy="1243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0" idx="2"/>
            <a:endCxn id="45" idx="0"/>
          </p:cNvCxnSpPr>
          <p:nvPr/>
        </p:nvCxnSpPr>
        <p:spPr bwMode="gray">
          <a:xfrm>
            <a:off x="2591496" y="4288294"/>
            <a:ext cx="0" cy="1243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45" idx="2"/>
            <a:endCxn id="46" idx="0"/>
          </p:cNvCxnSpPr>
          <p:nvPr/>
        </p:nvCxnSpPr>
        <p:spPr bwMode="gray">
          <a:xfrm>
            <a:off x="2591496" y="4844705"/>
            <a:ext cx="0" cy="12436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gonal liegende Ecken des Rechtecks abrunden 19"/>
          <p:cNvSpPr/>
          <p:nvPr/>
        </p:nvSpPr>
        <p:spPr bwMode="gray">
          <a:xfrm>
            <a:off x="4427984" y="2741809"/>
            <a:ext cx="1584176" cy="432048"/>
          </a:xfrm>
          <a:prstGeom prst="round2Diag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Handler 1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54" name="Diagonal liegende Ecken des Rechtecks abrunden 53"/>
          <p:cNvSpPr/>
          <p:nvPr/>
        </p:nvSpPr>
        <p:spPr bwMode="gray">
          <a:xfrm>
            <a:off x="4427984" y="4293096"/>
            <a:ext cx="1584176" cy="432048"/>
          </a:xfrm>
          <a:prstGeom prst="round2DiagRect">
            <a:avLst/>
          </a:prstGeom>
          <a:solidFill>
            <a:srgbClr val="FFD5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Handler 2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4" name="Raute 23"/>
          <p:cNvSpPr/>
          <p:nvPr/>
        </p:nvSpPr>
        <p:spPr bwMode="gray">
          <a:xfrm>
            <a:off x="5075326" y="2309037"/>
            <a:ext cx="288925" cy="288032"/>
          </a:xfrm>
          <a:prstGeom prst="diamond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58" name="Raute 57"/>
          <p:cNvSpPr/>
          <p:nvPr/>
        </p:nvSpPr>
        <p:spPr bwMode="gray">
          <a:xfrm>
            <a:off x="5075326" y="3351127"/>
            <a:ext cx="288925" cy="288032"/>
          </a:xfrm>
          <a:prstGeom prst="diamond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26" name="Gewinkelte Verbindung 25"/>
          <p:cNvCxnSpPr>
            <a:stCxn id="46" idx="2"/>
            <a:endCxn id="24" idx="0"/>
          </p:cNvCxnSpPr>
          <p:nvPr/>
        </p:nvCxnSpPr>
        <p:spPr bwMode="gray">
          <a:xfrm rot="5400000" flipH="1" flipV="1">
            <a:off x="2359601" y="2540931"/>
            <a:ext cx="3092081" cy="2628293"/>
          </a:xfrm>
          <a:prstGeom prst="bentConnector5">
            <a:avLst>
              <a:gd name="adj1" fmla="val -7393"/>
              <a:gd name="adj2" fmla="val 63005"/>
              <a:gd name="adj3" fmla="val 107393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2"/>
            <a:endCxn id="20" idx="3"/>
          </p:cNvCxnSpPr>
          <p:nvPr/>
        </p:nvCxnSpPr>
        <p:spPr bwMode="gray">
          <a:xfrm>
            <a:off x="5219789" y="2597069"/>
            <a:ext cx="283" cy="1447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winkelte Verbindung 29"/>
          <p:cNvCxnSpPr>
            <a:stCxn id="24" idx="3"/>
            <a:endCxn id="58" idx="3"/>
          </p:cNvCxnSpPr>
          <p:nvPr/>
        </p:nvCxnSpPr>
        <p:spPr bwMode="gray">
          <a:xfrm>
            <a:off x="5364251" y="2453053"/>
            <a:ext cx="12700" cy="1042090"/>
          </a:xfrm>
          <a:prstGeom prst="bentConnector3">
            <a:avLst>
              <a:gd name="adj1" fmla="val 6179386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20" idx="1"/>
            <a:endCxn id="58" idx="0"/>
          </p:cNvCxnSpPr>
          <p:nvPr/>
        </p:nvCxnSpPr>
        <p:spPr bwMode="gray">
          <a:xfrm flipH="1">
            <a:off x="5219789" y="3173857"/>
            <a:ext cx="283" cy="1772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aute 82"/>
          <p:cNvSpPr/>
          <p:nvPr/>
        </p:nvSpPr>
        <p:spPr bwMode="gray">
          <a:xfrm>
            <a:off x="5075326" y="3861147"/>
            <a:ext cx="288925" cy="288032"/>
          </a:xfrm>
          <a:prstGeom prst="diamond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58" idx="2"/>
            <a:endCxn id="83" idx="0"/>
          </p:cNvCxnSpPr>
          <p:nvPr/>
        </p:nvCxnSpPr>
        <p:spPr bwMode="gray">
          <a:xfrm>
            <a:off x="5219789" y="3639159"/>
            <a:ext cx="0" cy="22198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83" idx="2"/>
            <a:endCxn id="54" idx="3"/>
          </p:cNvCxnSpPr>
          <p:nvPr/>
        </p:nvCxnSpPr>
        <p:spPr bwMode="gray">
          <a:xfrm>
            <a:off x="5219789" y="4149179"/>
            <a:ext cx="283" cy="1439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aute 84"/>
          <p:cNvSpPr/>
          <p:nvPr/>
        </p:nvSpPr>
        <p:spPr bwMode="gray">
          <a:xfrm>
            <a:off x="5064212" y="4869061"/>
            <a:ext cx="288925" cy="288032"/>
          </a:xfrm>
          <a:prstGeom prst="diamond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9" name="Gewinkelte Verbindung 58"/>
          <p:cNvCxnSpPr>
            <a:stCxn id="83" idx="3"/>
            <a:endCxn id="85" idx="3"/>
          </p:cNvCxnSpPr>
          <p:nvPr/>
        </p:nvCxnSpPr>
        <p:spPr bwMode="gray">
          <a:xfrm flipH="1">
            <a:off x="5353137" y="4005163"/>
            <a:ext cx="11114" cy="1007914"/>
          </a:xfrm>
          <a:prstGeom prst="bentConnector3">
            <a:avLst>
              <a:gd name="adj1" fmla="val -714601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4" idx="1"/>
            <a:endCxn id="85" idx="0"/>
          </p:cNvCxnSpPr>
          <p:nvPr/>
        </p:nvCxnSpPr>
        <p:spPr bwMode="gray">
          <a:xfrm flipH="1">
            <a:off x="5208675" y="4725144"/>
            <a:ext cx="11397" cy="1439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 bwMode="gray">
          <a:xfrm>
            <a:off x="5100662" y="5365065"/>
            <a:ext cx="216024" cy="21602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88" name="Gerade Verbindung mit Pfeil 87"/>
          <p:cNvCxnSpPr>
            <a:stCxn id="85" idx="2"/>
            <a:endCxn id="86" idx="0"/>
          </p:cNvCxnSpPr>
          <p:nvPr/>
        </p:nvCxnSpPr>
        <p:spPr bwMode="gray">
          <a:xfrm flipH="1">
            <a:off x="5208674" y="5157093"/>
            <a:ext cx="1" cy="2079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>
            <a:stCxn id="38" idx="3"/>
            <a:endCxn id="20" idx="2"/>
          </p:cNvCxnSpPr>
          <p:nvPr/>
        </p:nvCxnSpPr>
        <p:spPr bwMode="gray">
          <a:xfrm flipV="1">
            <a:off x="3419588" y="2957833"/>
            <a:ext cx="1008396" cy="55802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>
            <a:stCxn id="45" idx="3"/>
            <a:endCxn id="20" idx="2"/>
          </p:cNvCxnSpPr>
          <p:nvPr/>
        </p:nvCxnSpPr>
        <p:spPr bwMode="gray">
          <a:xfrm flipV="1">
            <a:off x="3419588" y="2957833"/>
            <a:ext cx="1008396" cy="16708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/>
          <p:cNvSpPr txBox="1"/>
          <p:nvPr/>
        </p:nvSpPr>
        <p:spPr bwMode="gray">
          <a:xfrm rot="19939176">
            <a:off x="3530908" y="3057127"/>
            <a:ext cx="6917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 smtClean="0"/>
              <a:t>&lt;</a:t>
            </a:r>
            <a:r>
              <a:rPr lang="de-DE" sz="1200" dirty="0" err="1" smtClean="0"/>
              <a:t>notif</a:t>
            </a:r>
            <a:r>
              <a:rPr lang="de-DE" sz="1200" dirty="0" err="1" smtClean="0"/>
              <a:t>y</a:t>
            </a:r>
            <a:r>
              <a:rPr lang="de-DE" sz="1200" dirty="0" smtClean="0"/>
              <a:t>&gt;</a:t>
            </a:r>
            <a:endParaRPr lang="de-DE" sz="1200" dirty="0" smtClean="0"/>
          </a:p>
        </p:txBody>
      </p:sp>
      <p:sp>
        <p:nvSpPr>
          <p:cNvPr id="94" name="Textfeld 93"/>
          <p:cNvSpPr txBox="1"/>
          <p:nvPr/>
        </p:nvSpPr>
        <p:spPr bwMode="gray">
          <a:xfrm rot="18117583">
            <a:off x="3530909" y="3630437"/>
            <a:ext cx="6917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 smtClean="0"/>
              <a:t>&lt;</a:t>
            </a:r>
            <a:r>
              <a:rPr lang="de-DE" sz="1200" dirty="0" err="1" smtClean="0"/>
              <a:t>notif</a:t>
            </a:r>
            <a:r>
              <a:rPr lang="de-DE" sz="1200" dirty="0" err="1" smtClean="0"/>
              <a:t>y</a:t>
            </a:r>
            <a:r>
              <a:rPr lang="de-DE" sz="1200" dirty="0" smtClean="0"/>
              <a:t>&gt;</a:t>
            </a:r>
            <a:endParaRPr lang="de-DE" sz="1200" dirty="0" smtClean="0"/>
          </a:p>
        </p:txBody>
      </p:sp>
      <p:sp>
        <p:nvSpPr>
          <p:cNvPr id="99" name="Rechteckige Legende 98"/>
          <p:cNvSpPr/>
          <p:nvPr/>
        </p:nvSpPr>
        <p:spPr bwMode="gray">
          <a:xfrm>
            <a:off x="6444208" y="4149179"/>
            <a:ext cx="2160240" cy="719882"/>
          </a:xfrm>
          <a:prstGeom prst="wedgeRectCallout">
            <a:avLst>
              <a:gd name="adj1" fmla="val -69707"/>
              <a:gd name="adj2" fmla="val 881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Wird nicht ausgeführt, da nicht </a:t>
            </a:r>
            <a:r>
              <a:rPr lang="de-DE" sz="1400" dirty="0" err="1" smtClean="0">
                <a:solidFill>
                  <a:schemeClr val="tx1"/>
                </a:solidFill>
              </a:rPr>
              <a:t>notifiziert</a:t>
            </a:r>
            <a:r>
              <a:rPr lang="de-DE" sz="1400" dirty="0" smtClean="0">
                <a:solidFill>
                  <a:schemeClr val="tx1"/>
                </a:solidFill>
              </a:rPr>
              <a:t>. 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00" name="Rechteckige Legende 99"/>
          <p:cNvSpPr/>
          <p:nvPr/>
        </p:nvSpPr>
        <p:spPr bwMode="gray">
          <a:xfrm>
            <a:off x="6444208" y="2632322"/>
            <a:ext cx="2160240" cy="719882"/>
          </a:xfrm>
          <a:prstGeom prst="wedgeRectCallout">
            <a:avLst>
              <a:gd name="adj1" fmla="val -69707"/>
              <a:gd name="adj2" fmla="val 881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Wird einmal ausgeführt.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2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50823" y="4088428"/>
            <a:ext cx="4249167" cy="22929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Handler können entweder direkt „</a:t>
            </a:r>
            <a:r>
              <a:rPr lang="de-DE" dirty="0" err="1" smtClean="0"/>
              <a:t>notifiziert</a:t>
            </a:r>
            <a:r>
              <a:rPr lang="de-DE" dirty="0" smtClean="0"/>
              <a:t>“ werden oder über einen Listener angesprochen werden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197701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In einem Task wird direkt ein Handler anhand seines „</a:t>
            </a:r>
            <a:r>
              <a:rPr lang="de-DE" sz="1400" dirty="0" err="1" smtClean="0"/>
              <a:t>name</a:t>
            </a:r>
            <a:r>
              <a:rPr lang="de-DE" sz="1400" dirty="0" smtClean="0"/>
              <a:t>“ Attributes aufgerufen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Nachteile: 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Der Handler muss direkt bekannt sein.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Alle Handler müssen vermerkt werden.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197701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Handler</a:t>
            </a:r>
            <a:endParaRPr lang="de-DE" sz="1400" b="1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0" y="2111412"/>
            <a:ext cx="2886075" cy="9429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21" y="3064507"/>
            <a:ext cx="2752725" cy="9048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70" y="4172268"/>
            <a:ext cx="3676650" cy="2124075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643688" y="4088427"/>
            <a:ext cx="4216368" cy="229290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Ab Version 2.2 können Handler indirekt über Listener „</a:t>
            </a:r>
            <a:r>
              <a:rPr lang="de-DE" sz="1400" dirty="0" err="1" smtClean="0"/>
              <a:t>notifiziert</a:t>
            </a:r>
            <a:r>
              <a:rPr lang="de-DE" sz="1400" dirty="0" smtClean="0"/>
              <a:t>“ werden.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Vorteil: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err="1" smtClean="0"/>
              <a:t>Indirektion</a:t>
            </a:r>
            <a:r>
              <a:rPr lang="de-DE" sz="1400" dirty="0" smtClean="0"/>
              <a:t> zwischen Task und Handler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Mehrere Handler können an einem Listener registriert sein. </a:t>
            </a:r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Kein Verwendung des „</a:t>
            </a:r>
            <a:r>
              <a:rPr lang="de-DE" sz="1400" dirty="0" err="1" smtClean="0"/>
              <a:t>name</a:t>
            </a:r>
            <a:r>
              <a:rPr lang="de-DE" sz="1400" dirty="0" smtClean="0"/>
              <a:t>“ Attributs mehr.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744522" lvl="2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332930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ine Ecke des Rechtecks abrunden 21"/>
          <p:cNvSpPr/>
          <p:nvPr/>
        </p:nvSpPr>
        <p:spPr bwMode="gray">
          <a:xfrm>
            <a:off x="3099310" y="2132856"/>
            <a:ext cx="2945380" cy="3267907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einem Task können noch zusätzlich optionale Einstellungen vorgenommen werden um die Art und weise des Aufrufs zu verändern.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10" name="Flussdiagramm: Daten 9"/>
          <p:cNvSpPr/>
          <p:nvPr/>
        </p:nvSpPr>
        <p:spPr bwMode="gray">
          <a:xfrm>
            <a:off x="3233900" y="2274066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name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4" name="Flussdiagramm: Daten 13"/>
          <p:cNvSpPr/>
          <p:nvPr/>
        </p:nvSpPr>
        <p:spPr bwMode="gray">
          <a:xfrm>
            <a:off x="3233900" y="2662843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module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3" name="Flussdiagramm: Daten 32"/>
          <p:cNvSpPr/>
          <p:nvPr/>
        </p:nvSpPr>
        <p:spPr bwMode="gray">
          <a:xfrm>
            <a:off x="3737955" y="3029930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4" name="Flussdiagramm: Daten 33"/>
          <p:cNvSpPr/>
          <p:nvPr/>
        </p:nvSpPr>
        <p:spPr bwMode="gray">
          <a:xfrm>
            <a:off x="3737955" y="3153854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6" name="Flussdiagramm: Daten 35"/>
          <p:cNvSpPr/>
          <p:nvPr/>
        </p:nvSpPr>
        <p:spPr bwMode="gray">
          <a:xfrm>
            <a:off x="3737955" y="3277778"/>
            <a:ext cx="1879157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parameter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1" name="Flussdiagramm: Daten 40"/>
          <p:cNvSpPr/>
          <p:nvPr/>
        </p:nvSpPr>
        <p:spPr bwMode="gray">
          <a:xfrm>
            <a:off x="3233900" y="3717075"/>
            <a:ext cx="1338100" cy="30170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loops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2" name="Flussdiagramm: Daten 41"/>
          <p:cNvSpPr/>
          <p:nvPr/>
        </p:nvSpPr>
        <p:spPr bwMode="gray">
          <a:xfrm>
            <a:off x="3233900" y="4142702"/>
            <a:ext cx="1338100" cy="30170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checks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3" name="Flussdiagramm: Daten 42"/>
          <p:cNvSpPr/>
          <p:nvPr/>
        </p:nvSpPr>
        <p:spPr bwMode="gray">
          <a:xfrm>
            <a:off x="3180189" y="4568329"/>
            <a:ext cx="1338100" cy="30170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error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44" name="Flussdiagramm: Daten 43"/>
          <p:cNvSpPr/>
          <p:nvPr/>
        </p:nvSpPr>
        <p:spPr bwMode="gray">
          <a:xfrm>
            <a:off x="3180189" y="4974447"/>
            <a:ext cx="1338100" cy="30170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return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22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Die „Standard“ Loop „</a:t>
            </a:r>
            <a:r>
              <a:rPr lang="de-DE" dirty="0" err="1" smtClean="0"/>
              <a:t>with_items</a:t>
            </a:r>
            <a:r>
              <a:rPr lang="de-DE" dirty="0" smtClean="0"/>
              <a:t>“ iteriert wie eine </a:t>
            </a:r>
            <a:r>
              <a:rPr lang="de-DE" dirty="0" err="1" smtClean="0"/>
              <a:t>for-each</a:t>
            </a:r>
            <a:r>
              <a:rPr lang="de-DE" dirty="0" smtClean="0"/>
              <a:t> schleife über die gegeben Elemente und ruft entsprecht of</a:t>
            </a:r>
            <a:r>
              <a:rPr lang="de-DE" dirty="0" smtClean="0"/>
              <a:t>t den Task auf.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Schleifen gibt es in verschiedenen Ausprägungen, </a:t>
            </a:r>
            <a:r>
              <a:rPr lang="de-DE" sz="1400" dirty="0" err="1" smtClean="0"/>
              <a:t>with_items</a:t>
            </a:r>
            <a:r>
              <a:rPr lang="de-DE" sz="1400" dirty="0" smtClean="0"/>
              <a:t> ist die Standard Schleife. (</a:t>
            </a:r>
            <a:r>
              <a:rPr lang="de-DE" sz="1400" dirty="0" err="1" smtClean="0"/>
              <a:t>for-each</a:t>
            </a:r>
            <a:r>
              <a:rPr lang="de-DE" sz="1400" dirty="0" smtClean="0"/>
              <a:t>)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Schleifen gelten für einen Task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Sie duplizieren den Task und führen für den „item“ Platzhalter dann den jeweiligen Wert ein.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Natürlich kann auch eine Variable für die Werte verwendet werden:</a:t>
            </a:r>
            <a:br>
              <a:rPr lang="de-DE" sz="1400" dirty="0" smtClean="0"/>
            </a:br>
            <a:r>
              <a:rPr lang="de-DE" sz="1400" dirty="0" err="1" smtClean="0"/>
              <a:t>with_items</a:t>
            </a:r>
            <a:r>
              <a:rPr lang="de-DE" sz="1400" dirty="0" smtClean="0"/>
              <a:t>: “{{</a:t>
            </a:r>
            <a:r>
              <a:rPr lang="de-DE" sz="1400" dirty="0" err="1" smtClean="0"/>
              <a:t>user_list</a:t>
            </a:r>
            <a:r>
              <a:rPr lang="de-DE" sz="1400" dirty="0" smtClean="0"/>
              <a:t>}}“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Auch komplexe Elemente sind als Werte erlaubt.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Einfaches Beispiel, einer Schleifen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Komplexeres Beispiel: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Loops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250824" y="6310616"/>
            <a:ext cx="49214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http://docs.ansible.com/ansible/playbooks_loops.html</a:t>
            </a:r>
            <a:endParaRPr lang="de-DE" sz="14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62" y="2647378"/>
            <a:ext cx="1562100" cy="14192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484" y="2466404"/>
            <a:ext cx="1628775" cy="17811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 bwMode="gray">
          <a:xfrm>
            <a:off x="2012140" y="2905459"/>
            <a:ext cx="41998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4000" dirty="0" smtClean="0"/>
              <a:t>=</a:t>
            </a:r>
            <a:endParaRPr lang="de-DE" sz="14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2" y="4743317"/>
            <a:ext cx="26384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4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Neben der Standard Schleife gibt noch ein ganze Menge an anderen mitgelieferten Schleifenarten</a:t>
            </a:r>
            <a:r>
              <a:rPr lang="de-DE" dirty="0" smtClean="0"/>
              <a:t>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Es gibt neben der Standard Schleife noch unzählige weitere Schleifenarten.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Die meisten sind abhängig davon welche Objektstruktur zugegriffen wird.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Oder welche Ressourcen zu gegriffen werden.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Einige Schleifen können aber auch zum </a:t>
            </a:r>
            <a:r>
              <a:rPr lang="de-DE" sz="1400" dirty="0" err="1" smtClean="0"/>
              <a:t>Retry</a:t>
            </a:r>
            <a:r>
              <a:rPr lang="de-DE" sz="1400" dirty="0" smtClean="0"/>
              <a:t>-handling verwendet werden.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Geschachtelte Schleife: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Über Dateien: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Do-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schleife: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Do-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Loops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250824" y="6310616"/>
            <a:ext cx="49214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http://docs.ansible.com/ansible/playbooks_loops.html</a:t>
            </a:r>
            <a:endParaRPr lang="de-DE" sz="14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3" y="5260349"/>
            <a:ext cx="3181350" cy="9429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3" y="2261688"/>
            <a:ext cx="2933700" cy="157162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015531"/>
            <a:ext cx="1628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Durch die Verwendung von „</a:t>
            </a:r>
            <a:r>
              <a:rPr lang="de-DE" dirty="0" err="1" smtClean="0"/>
              <a:t>Conditionals</a:t>
            </a:r>
            <a:r>
              <a:rPr lang="de-DE" dirty="0" smtClean="0"/>
              <a:t>“ kann abhängig von einer Variablen, einem Fact oder dem Ergebnis eines Task gehandelt werden. 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Es gibt unzählige Varianten und  Anwendungsmöglichkeiten.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Variablen und Fact können genutzt werden um Taskausführungen zu verhindern.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Nicht ausgeführte Tasks werden als „</a:t>
            </a:r>
            <a:r>
              <a:rPr lang="de-DE" sz="1400" dirty="0" err="1" smtClean="0"/>
              <a:t>skipped</a:t>
            </a:r>
            <a:r>
              <a:rPr lang="de-DE" sz="1400" dirty="0" smtClean="0"/>
              <a:t>“ angezeigt.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err="1" smtClean="0"/>
              <a:t>Conditionals</a:t>
            </a:r>
            <a:r>
              <a:rPr lang="de-DE" sz="1400" dirty="0" smtClean="0"/>
              <a:t> lassen sich mit </a:t>
            </a:r>
            <a:r>
              <a:rPr lang="de-DE" sz="1400" dirty="0" err="1" smtClean="0"/>
              <a:t>Jinga</a:t>
            </a:r>
            <a:r>
              <a:rPr lang="de-DE" sz="1400" dirty="0" smtClean="0"/>
              <a:t> Filtern Kombinieren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Auch mit schleifen können sie kombiniert werden.  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Ausführung abhängig vom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Betiebssystem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Logische und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verschachtelung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 Jinga2 Filter: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Conditionls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Schleifen: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Checks / </a:t>
            </a:r>
            <a:r>
              <a:rPr lang="de-DE" sz="1400" b="1" dirty="0" err="1" smtClean="0">
                <a:solidFill>
                  <a:schemeClr val="bg1"/>
                </a:solidFill>
              </a:rPr>
              <a:t>Conditionals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250824" y="6310616"/>
            <a:ext cx="55193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http://docs.ansible.com/ansible/playbooks_conditionals.html</a:t>
            </a:r>
            <a:endParaRPr lang="de-DE" sz="14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4" y="2322727"/>
            <a:ext cx="4226587" cy="9239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3" y="3499132"/>
            <a:ext cx="2790825" cy="8763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89" y="4679195"/>
            <a:ext cx="2190750" cy="4191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03" y="5413272"/>
            <a:ext cx="21240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52544" y="909110"/>
            <a:ext cx="8640631" cy="504225"/>
          </a:xfrm>
        </p:spPr>
        <p:txBody>
          <a:bodyPr/>
          <a:lstStyle/>
          <a:p>
            <a:r>
              <a:rPr lang="de-DE" dirty="0" smtClean="0"/>
              <a:t>Ansible bietet am Task eine Reihe von Optionen das Fehlerverhalten zu ändern.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Basis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44008" y="2060847"/>
            <a:ext cx="4216368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In bestimmten Fällen ist es sinnvoll einen Fehler bei einem Aufruf zu ignorieren.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Beispielsweis wenn man ein Modul oder Shell-Befehl nicht </a:t>
            </a:r>
            <a:r>
              <a:rPr lang="de-DE" sz="1400" dirty="0" err="1" smtClean="0"/>
              <a:t>idempotent</a:t>
            </a:r>
            <a:r>
              <a:rPr lang="de-DE" sz="1400" dirty="0" smtClean="0"/>
              <a:t> ist.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Ebenfalls relevant gerade bei Shell befehlen ist, das Ergebnis individuell als Erfolg oder Fehler interpretieren zu können. </a:t>
            </a:r>
          </a:p>
          <a:p>
            <a:pPr marL="287322" lvl="1" indent="-285750">
              <a:lnSpc>
                <a:spcPct val="150000"/>
              </a:lnSpc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 smtClean="0"/>
              <a:t>Weniger relevant für die Fehlerbehandlung aber für das </a:t>
            </a:r>
            <a:r>
              <a:rPr lang="de-DE" sz="1400" dirty="0" err="1" smtClean="0"/>
              <a:t>Logging</a:t>
            </a:r>
            <a:r>
              <a:rPr lang="de-DE" sz="1400" dirty="0" smtClean="0"/>
              <a:t> ist die Änderung des </a:t>
            </a:r>
            <a:r>
              <a:rPr lang="de-DE" sz="1400" dirty="0" err="1" smtClean="0"/>
              <a:t>Changes</a:t>
            </a:r>
            <a:r>
              <a:rPr lang="de-DE" sz="1400" dirty="0" smtClean="0"/>
              <a:t>-Flags.</a:t>
            </a:r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/>
          </a:p>
          <a:p>
            <a: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</a:pPr>
            <a:endParaRPr lang="de-DE" sz="1400" dirty="0" smtClean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0824" y="2060847"/>
            <a:ext cx="4249167" cy="416527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prstDash val="dash"/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/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Fehler am Task ignorieren:</a:t>
            </a: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Ändere die Definition von Fehler: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Ändere das „Change </a:t>
            </a:r>
            <a:r>
              <a:rPr lang="de-DE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72" lvl="1">
              <a:spcBef>
                <a:spcPct val="30000"/>
              </a:spcBef>
              <a:buClr>
                <a:schemeClr val="accent3"/>
              </a:buClr>
            </a:pP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824" y="1641388"/>
            <a:ext cx="8609552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Erro</a:t>
            </a:r>
            <a:r>
              <a:rPr lang="de-DE" sz="1400" b="1" dirty="0" smtClean="0">
                <a:solidFill>
                  <a:schemeClr val="bg1"/>
                </a:solidFill>
              </a:rPr>
              <a:t>r Handling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 bwMode="gray">
          <a:xfrm>
            <a:off x="250824" y="6310616"/>
            <a:ext cx="55193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http://docs.ansible.com/ansible/playbooks_conditionals.html</a:t>
            </a:r>
            <a:endParaRPr lang="de-DE" sz="14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3" y="2335877"/>
            <a:ext cx="2686050" cy="5238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3" y="3810108"/>
            <a:ext cx="3286125" cy="6667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46" y="4998409"/>
            <a:ext cx="3152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4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den Bereich </a:t>
            </a:r>
            <a:r>
              <a:rPr lang="de-DE" dirty="0" err="1" smtClean="0"/>
              <a:t>Configuration</a:t>
            </a:r>
            <a:r>
              <a:rPr lang="de-DE" dirty="0"/>
              <a:t>-</a:t>
            </a:r>
            <a:r>
              <a:rPr lang="de-DE" dirty="0" smtClean="0"/>
              <a:t>Management (CM) und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smtClean="0"/>
              <a:t>sind mit  Puppet, CHEF, Ansible und </a:t>
            </a:r>
            <a:r>
              <a:rPr lang="de-DE" dirty="0" err="1" smtClean="0"/>
              <a:t>Saltstack</a:t>
            </a:r>
            <a:r>
              <a:rPr lang="de-DE" dirty="0" smtClean="0"/>
              <a:t> gleich vier Tool verfügbar.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Einführung: </a:t>
            </a:r>
            <a:r>
              <a:rPr lang="de-DE" dirty="0" err="1"/>
              <a:t>Dev-Ops</a:t>
            </a:r>
            <a:r>
              <a:rPr lang="de-DE" dirty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8194" name="Picture 2" descr="Bildergebnis für devops lifecycl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880" cy="475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 bwMode="gray">
          <a:xfrm>
            <a:off x="269284" y="6238012"/>
            <a:ext cx="43027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975" indent="-180975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/>
              <a:t>https://www.edureka.co/blog/devops-tutorial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2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504225"/>
          </a:xfrm>
        </p:spPr>
        <p:txBody>
          <a:bodyPr/>
          <a:lstStyle/>
          <a:p>
            <a:r>
              <a:rPr lang="de-DE" dirty="0" smtClean="0"/>
              <a:t>Übung 3: In der dritten Übung gilt es die Installation der </a:t>
            </a:r>
            <a:r>
              <a:rPr lang="de-DE" dirty="0" err="1" smtClean="0"/>
              <a:t>PetClinic</a:t>
            </a:r>
            <a:r>
              <a:rPr lang="de-DE" dirty="0" smtClean="0"/>
              <a:t> mit der Installation des </a:t>
            </a:r>
            <a:r>
              <a:rPr lang="de-DE" dirty="0" err="1" smtClean="0"/>
              <a:t>Nginx</a:t>
            </a:r>
            <a:r>
              <a:rPr lang="de-DE" dirty="0" smtClean="0"/>
              <a:t> ab zu schließen. 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gray">
          <a:xfrm>
            <a:off x="341156" y="6185075"/>
            <a:ext cx="72818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/>
              <a:t>https://github.com/senacor/infrastructure-as-code-with-ansible/tree/master/30_install_nginx</a:t>
            </a:r>
            <a:endParaRPr lang="de-DE" sz="1400" dirty="0" smtClean="0"/>
          </a:p>
        </p:txBody>
      </p:sp>
      <p:pic>
        <p:nvPicPr>
          <p:cNvPr id="3" name="Grafik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26003"/>
            <a:ext cx="6624736" cy="4484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61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Tag 2: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8240" y="2092578"/>
            <a:ext cx="1889442" cy="331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09:00 </a:t>
            </a:r>
            <a:r>
              <a:rPr lang="de-DE" sz="1400" dirty="0">
                <a:latin typeface="Verdana" charset="0"/>
              </a:rPr>
              <a:t>– </a:t>
            </a:r>
            <a:r>
              <a:rPr lang="de-DE" sz="1400" dirty="0" smtClean="0">
                <a:latin typeface="Verdana" charset="0"/>
              </a:rPr>
              <a:t>09:30 </a:t>
            </a:r>
            <a:r>
              <a:rPr lang="de-DE" sz="1400" dirty="0">
                <a:latin typeface="Verdana" charset="0"/>
              </a:rPr>
              <a:t>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09:30 – 10:30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10:30 – 11:00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11:00 – 12:30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12:30 – 13:30 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13:30 – 14:30 Uhr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14:30 – 16:00 Uhr 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16:00 – 17:00 Uhr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16:30 – 17:30 Uhr</a:t>
            </a:r>
            <a:endParaRPr lang="de-DE" sz="1400" dirty="0">
              <a:latin typeface="Verdana" charset="0"/>
            </a:endParaRPr>
          </a:p>
        </p:txBody>
      </p:sp>
      <p:sp>
        <p:nvSpPr>
          <p:cNvPr id="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057313" y="1940178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057313" y="5419013"/>
            <a:ext cx="708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63" tIns="45482" rIns="90963" bIns="45482" anchor="ctr"/>
          <a:lstStyle/>
          <a:p>
            <a:endParaRPr lang="de-DE"/>
          </a:p>
        </p:txBody>
      </p:sp>
      <p:sp>
        <p:nvSpPr>
          <p:cNvPr id="9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0079" y="2092578"/>
            <a:ext cx="4906962" cy="331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269875" indent="-269875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084263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720850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357438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994025" indent="-457200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err="1" smtClean="0">
                <a:latin typeface="Verdana" charset="0"/>
              </a:rPr>
              <a:t>Wrap-up</a:t>
            </a:r>
            <a:r>
              <a:rPr lang="de-DE" sz="1400" dirty="0" smtClean="0">
                <a:latin typeface="Verdana" charset="0"/>
              </a:rPr>
              <a:t> von Tag 1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Ansible Fortgeschritten Teil 1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Übung 4: </a:t>
            </a:r>
            <a:r>
              <a:rPr lang="de-DE" sz="1400" dirty="0" err="1" smtClean="0">
                <a:latin typeface="Verdana" charset="0"/>
              </a:rPr>
              <a:t>Refactoring</a:t>
            </a:r>
            <a:r>
              <a:rPr lang="de-DE" sz="1400" dirty="0" smtClean="0">
                <a:latin typeface="Verdana" charset="0"/>
              </a:rPr>
              <a:t> des Projects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Ansible </a:t>
            </a:r>
            <a:r>
              <a:rPr lang="de-DE" sz="1400" dirty="0" smtClean="0">
                <a:latin typeface="Verdana" charset="0"/>
              </a:rPr>
              <a:t>Fortgeschritten </a:t>
            </a:r>
            <a:r>
              <a:rPr lang="de-DE" sz="1400" dirty="0">
                <a:latin typeface="Verdana" charset="0"/>
              </a:rPr>
              <a:t>Teil </a:t>
            </a:r>
            <a:r>
              <a:rPr lang="de-DE" sz="1400" dirty="0" smtClean="0">
                <a:latin typeface="Verdana" charset="0"/>
              </a:rPr>
              <a:t>2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Mittagspause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Ansible Cloud Support</a:t>
            </a:r>
            <a:endParaRPr lang="de-DE" sz="1400" dirty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>
                <a:latin typeface="Verdana" charset="0"/>
              </a:rPr>
              <a:t>Übung </a:t>
            </a:r>
            <a:r>
              <a:rPr lang="de-DE" sz="1400" dirty="0" smtClean="0">
                <a:latin typeface="Verdana" charset="0"/>
              </a:rPr>
              <a:t>5: </a:t>
            </a:r>
            <a:r>
              <a:rPr lang="de-DE" sz="1400" dirty="0">
                <a:latin typeface="Verdana" charset="0"/>
              </a:rPr>
              <a:t>Installation der </a:t>
            </a:r>
            <a:r>
              <a:rPr lang="de-DE" sz="1400" dirty="0" smtClean="0">
                <a:latin typeface="Verdana" charset="0"/>
              </a:rPr>
              <a:t>Anwendung in der Cloud</a:t>
            </a: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smtClean="0">
                <a:latin typeface="Verdana" charset="0"/>
              </a:rPr>
              <a:t>Übung 6: CI /CD </a:t>
            </a:r>
            <a:r>
              <a:rPr lang="de-DE" sz="1400" dirty="0" err="1" smtClean="0">
                <a:latin typeface="Verdana" charset="0"/>
              </a:rPr>
              <a:t>Pipline</a:t>
            </a:r>
            <a:endParaRPr lang="de-DE" sz="1400" dirty="0" smtClean="0">
              <a:latin typeface="Verdana" charset="0"/>
            </a:endParaRPr>
          </a:p>
          <a:p>
            <a:pPr marL="0" indent="0" eaLnBrk="0" hangingPunct="0">
              <a:spcAft>
                <a:spcPct val="80000"/>
              </a:spcAft>
              <a:buClr>
                <a:schemeClr val="folHlink"/>
              </a:buClr>
            </a:pPr>
            <a:r>
              <a:rPr lang="de-DE" sz="1400" dirty="0" err="1" smtClean="0">
                <a:latin typeface="Verdana" charset="0"/>
              </a:rPr>
              <a:t>Wrap-up</a:t>
            </a:r>
            <a:r>
              <a:rPr lang="de-DE" sz="1400" dirty="0" smtClean="0">
                <a:latin typeface="Verdana" charset="0"/>
              </a:rPr>
              <a:t> &amp; Feedback</a:t>
            </a:r>
            <a:endParaRPr lang="de-DE" sz="14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8061" y="1021848"/>
            <a:ext cx="15594538" cy="5395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1AF721-0114-1A46-83D7-BF1047BF96A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26626" name="Picture 2" descr="Bildergebnis für comple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0"/>
            <a:ext cx="6876256" cy="68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Nach eine Weile wächst ein einzelnes Playbook und Tasks, variablen und Handler mit unterschiedlichen Verantwortlichkeiten sind daran vorhanden.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53</a:t>
            </a:fld>
            <a:endParaRPr lang="de-DE"/>
          </a:p>
        </p:txBody>
      </p:sp>
      <p:grpSp>
        <p:nvGrpSpPr>
          <p:cNvPr id="40" name="Gruppieren 39"/>
          <p:cNvGrpSpPr/>
          <p:nvPr/>
        </p:nvGrpSpPr>
        <p:grpSpPr>
          <a:xfrm>
            <a:off x="3455876" y="1700808"/>
            <a:ext cx="2232248" cy="4680415"/>
            <a:chOff x="5155989" y="1709919"/>
            <a:chExt cx="2232248" cy="4680415"/>
          </a:xfrm>
        </p:grpSpPr>
        <p:sp>
          <p:nvSpPr>
            <p:cNvPr id="22" name="Eine Ecke des Rechtecks abrunden 21"/>
            <p:cNvSpPr/>
            <p:nvPr/>
          </p:nvSpPr>
          <p:spPr bwMode="gray">
            <a:xfrm>
              <a:off x="5155989" y="1709919"/>
              <a:ext cx="2232248" cy="4680415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de-DE" sz="1400" dirty="0" smtClean="0">
                  <a:solidFill>
                    <a:schemeClr val="tx1"/>
                  </a:solidFill>
                </a:rPr>
                <a:t>Play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Flussdiagramm: Daten 7"/>
            <p:cNvSpPr/>
            <p:nvPr/>
          </p:nvSpPr>
          <p:spPr bwMode="gray">
            <a:xfrm>
              <a:off x="5228567" y="1853830"/>
              <a:ext cx="1367582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Hosts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Flussdiagramm: Daten 8"/>
            <p:cNvSpPr/>
            <p:nvPr/>
          </p:nvSpPr>
          <p:spPr bwMode="gray">
            <a:xfrm>
              <a:off x="5228567" y="2262379"/>
              <a:ext cx="1367582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smtClean="0">
                  <a:solidFill>
                    <a:schemeClr val="tx1"/>
                  </a:solidFill>
                </a:rPr>
                <a:t>User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Flussdiagramm: Daten 9"/>
            <p:cNvSpPr/>
            <p:nvPr/>
          </p:nvSpPr>
          <p:spPr bwMode="gray">
            <a:xfrm>
              <a:off x="5250389" y="3976083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t</a:t>
              </a:r>
              <a:r>
                <a:rPr lang="de-DE" sz="1400" dirty="0" err="1" smtClean="0">
                  <a:solidFill>
                    <a:schemeClr val="tx1"/>
                  </a:solidFill>
                </a:rPr>
                <a:t>asks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Flussdiagramm: Daten 10"/>
            <p:cNvSpPr/>
            <p:nvPr/>
          </p:nvSpPr>
          <p:spPr bwMode="gray">
            <a:xfrm>
              <a:off x="5790735" y="4261104"/>
              <a:ext cx="1511598" cy="315373"/>
            </a:xfrm>
            <a:prstGeom prst="flowChartInputOutpu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Flussdiagramm: Daten 11"/>
            <p:cNvSpPr/>
            <p:nvPr/>
          </p:nvSpPr>
          <p:spPr bwMode="gray">
            <a:xfrm>
              <a:off x="5790735" y="4354074"/>
              <a:ext cx="1511598" cy="315373"/>
            </a:xfrm>
            <a:prstGeom prst="flowChartInputOutpu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Flussdiagramm: Daten 12"/>
            <p:cNvSpPr/>
            <p:nvPr/>
          </p:nvSpPr>
          <p:spPr bwMode="gray">
            <a:xfrm>
              <a:off x="5790735" y="4456504"/>
              <a:ext cx="1511598" cy="315373"/>
            </a:xfrm>
            <a:prstGeom prst="flowChartInputOutpu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Flussdiagramm: Daten 13"/>
            <p:cNvSpPr/>
            <p:nvPr/>
          </p:nvSpPr>
          <p:spPr bwMode="gray">
            <a:xfrm>
              <a:off x="5178867" y="2760529"/>
              <a:ext cx="1511598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Flussdiagramm: Daten 14"/>
            <p:cNvSpPr/>
            <p:nvPr/>
          </p:nvSpPr>
          <p:spPr bwMode="gray">
            <a:xfrm>
              <a:off x="5714353" y="3043493"/>
              <a:ext cx="1511598" cy="315373"/>
            </a:xfrm>
            <a:prstGeom prst="flowChartInputOutpu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Flussdiagramm: Daten 15"/>
            <p:cNvSpPr/>
            <p:nvPr/>
          </p:nvSpPr>
          <p:spPr bwMode="gray">
            <a:xfrm>
              <a:off x="5714353" y="3166878"/>
              <a:ext cx="1511598" cy="315373"/>
            </a:xfrm>
            <a:prstGeom prst="flowChartInputOutpu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Flussdiagramm: Daten 16"/>
            <p:cNvSpPr/>
            <p:nvPr/>
          </p:nvSpPr>
          <p:spPr bwMode="gray">
            <a:xfrm>
              <a:off x="5714353" y="3288409"/>
              <a:ext cx="1511598" cy="315373"/>
            </a:xfrm>
            <a:prstGeom prst="flowChartInputOutpu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Flussdiagramm: Daten 17"/>
            <p:cNvSpPr/>
            <p:nvPr/>
          </p:nvSpPr>
          <p:spPr bwMode="gray">
            <a:xfrm>
              <a:off x="5248332" y="5290062"/>
              <a:ext cx="1655614" cy="315373"/>
            </a:xfrm>
            <a:prstGeom prst="flowChartInputOutput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h</a:t>
              </a:r>
              <a:r>
                <a:rPr lang="de-DE" sz="1400" dirty="0" err="1" smtClean="0">
                  <a:solidFill>
                    <a:schemeClr val="tx1"/>
                  </a:solidFill>
                </a:rPr>
                <a:t>andlers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Flussdiagramm: Daten 18"/>
            <p:cNvSpPr/>
            <p:nvPr/>
          </p:nvSpPr>
          <p:spPr bwMode="gray">
            <a:xfrm>
              <a:off x="5783818" y="5573026"/>
              <a:ext cx="1511598" cy="315373"/>
            </a:xfrm>
            <a:prstGeom prst="flowChartInputOutpu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Flussdiagramm: Daten 19"/>
            <p:cNvSpPr/>
            <p:nvPr/>
          </p:nvSpPr>
          <p:spPr bwMode="gray">
            <a:xfrm>
              <a:off x="5783818" y="5696411"/>
              <a:ext cx="1511598" cy="315373"/>
            </a:xfrm>
            <a:prstGeom prst="flowChartInputOutput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var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Flussdiagramm: Daten 20"/>
            <p:cNvSpPr/>
            <p:nvPr/>
          </p:nvSpPr>
          <p:spPr bwMode="gray">
            <a:xfrm>
              <a:off x="5783818" y="5817942"/>
              <a:ext cx="1511598" cy="315373"/>
            </a:xfrm>
            <a:prstGeom prst="flowChartInputOutpu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handler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0" name="Flussdiagramm: Daten 29"/>
          <p:cNvSpPr/>
          <p:nvPr/>
        </p:nvSpPr>
        <p:spPr bwMode="gray">
          <a:xfrm>
            <a:off x="4050802" y="3363567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1" name="Flussdiagramm: Daten 30"/>
          <p:cNvSpPr/>
          <p:nvPr/>
        </p:nvSpPr>
        <p:spPr bwMode="gray">
          <a:xfrm>
            <a:off x="4057988" y="3467094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2" name="Flussdiagramm: Daten 31"/>
          <p:cNvSpPr/>
          <p:nvPr/>
        </p:nvSpPr>
        <p:spPr bwMode="gray">
          <a:xfrm>
            <a:off x="4083705" y="4550816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3" name="Flussdiagramm: Daten 32"/>
          <p:cNvSpPr/>
          <p:nvPr/>
        </p:nvSpPr>
        <p:spPr bwMode="gray">
          <a:xfrm>
            <a:off x="4083705" y="4643786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4" name="Flussdiagramm: Daten 33"/>
          <p:cNvSpPr/>
          <p:nvPr/>
        </p:nvSpPr>
        <p:spPr bwMode="gray">
          <a:xfrm>
            <a:off x="4083705" y="4746216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70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09904"/>
            <a:ext cx="8640631" cy="504225"/>
          </a:xfrm>
        </p:spPr>
        <p:txBody>
          <a:bodyPr/>
          <a:lstStyle/>
          <a:p>
            <a:r>
              <a:rPr lang="de-DE" dirty="0" smtClean="0"/>
              <a:t>Über den </a:t>
            </a:r>
            <a:r>
              <a:rPr lang="de-DE" dirty="0" err="1" smtClean="0"/>
              <a:t>include</a:t>
            </a:r>
            <a:r>
              <a:rPr lang="de-DE" dirty="0" smtClean="0"/>
              <a:t> Mechanismus können Plays in gruppenspezifischen Dateien ausgelagert und in eine Master-Site zusammengefasst werden.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81" name="Grafik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54" y="1663071"/>
            <a:ext cx="1107475" cy="1418829"/>
          </a:xfrm>
          <a:prstGeom prst="rect">
            <a:avLst/>
          </a:prstGeom>
        </p:spPr>
      </p:pic>
      <p:sp>
        <p:nvSpPr>
          <p:cNvPr id="100" name="Textfeld 99"/>
          <p:cNvSpPr txBox="1"/>
          <p:nvPr/>
        </p:nvSpPr>
        <p:spPr bwMode="gray">
          <a:xfrm>
            <a:off x="4811320" y="3028702"/>
            <a:ext cx="12770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Web-Playbook</a:t>
            </a:r>
            <a:endParaRPr lang="de-DE" sz="14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54" y="3260365"/>
            <a:ext cx="1107475" cy="141882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 bwMode="gray">
          <a:xfrm>
            <a:off x="4795336" y="4625515"/>
            <a:ext cx="12361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App-Playbook</a:t>
            </a:r>
            <a:endParaRPr lang="de-DE" sz="1400" dirty="0" smtClean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54" y="4803135"/>
            <a:ext cx="1107475" cy="1418829"/>
          </a:xfrm>
          <a:prstGeom prst="rect">
            <a:avLst/>
          </a:prstGeom>
        </p:spPr>
      </p:pic>
      <p:sp>
        <p:nvSpPr>
          <p:cNvPr id="29" name="Textfeld 28"/>
          <p:cNvSpPr txBox="1"/>
          <p:nvPr/>
        </p:nvSpPr>
        <p:spPr bwMode="gray">
          <a:xfrm>
            <a:off x="4838169" y="6167069"/>
            <a:ext cx="11504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DB-Playbook</a:t>
            </a:r>
            <a:endParaRPr lang="de-DE" sz="1400" dirty="0" smtClean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13" y="3038390"/>
            <a:ext cx="1454002" cy="1862778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 bwMode="gray">
          <a:xfrm>
            <a:off x="1657152" y="4840959"/>
            <a:ext cx="166712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err="1"/>
              <a:t>s</a:t>
            </a:r>
            <a:r>
              <a:rPr lang="de-DE" sz="1400" dirty="0" err="1" smtClean="0"/>
              <a:t>ite.yaml</a:t>
            </a:r>
            <a:endParaRPr lang="de-DE" sz="1400" dirty="0" smtClean="0"/>
          </a:p>
          <a:p>
            <a:pPr algn="ctr">
              <a:buClr>
                <a:schemeClr val="accent3"/>
              </a:buClr>
            </a:pPr>
            <a:r>
              <a:rPr lang="de-DE" sz="1400" dirty="0" smtClean="0"/>
              <a:t>(</a:t>
            </a:r>
            <a:r>
              <a:rPr lang="de-DE" sz="1400" dirty="0" err="1" smtClean="0"/>
              <a:t>master</a:t>
            </a:r>
            <a:r>
              <a:rPr lang="de-DE" sz="1400" dirty="0" smtClean="0"/>
              <a:t> </a:t>
            </a:r>
            <a:r>
              <a:rPr lang="de-DE" sz="1400" dirty="0" err="1" smtClean="0"/>
              <a:t>palybook</a:t>
            </a:r>
            <a:r>
              <a:rPr lang="de-DE" sz="1400" dirty="0"/>
              <a:t>)</a:t>
            </a:r>
            <a:endParaRPr lang="de-DE" sz="1400" dirty="0" smtClean="0"/>
          </a:p>
        </p:txBody>
      </p:sp>
      <p:cxnSp>
        <p:nvCxnSpPr>
          <p:cNvPr id="6" name="Gerade Verbindung mit Pfeil 5"/>
          <p:cNvCxnSpPr>
            <a:stCxn id="30" idx="3"/>
            <a:endCxn id="81" idx="1"/>
          </p:cNvCxnSpPr>
          <p:nvPr/>
        </p:nvCxnSpPr>
        <p:spPr bwMode="gray">
          <a:xfrm flipV="1">
            <a:off x="3217715" y="2372486"/>
            <a:ext cx="1641939" cy="15972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30" idx="3"/>
            <a:endCxn id="26" idx="1"/>
          </p:cNvCxnSpPr>
          <p:nvPr/>
        </p:nvCxnSpPr>
        <p:spPr bwMode="gray">
          <a:xfrm>
            <a:off x="3217715" y="3969779"/>
            <a:ext cx="1641939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30" idx="3"/>
            <a:endCxn id="28" idx="1"/>
          </p:cNvCxnSpPr>
          <p:nvPr/>
        </p:nvCxnSpPr>
        <p:spPr bwMode="gray">
          <a:xfrm>
            <a:off x="3217715" y="3969779"/>
            <a:ext cx="1641939" cy="15427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2" y="1935259"/>
            <a:ext cx="3695287" cy="98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feld 13"/>
          <p:cNvSpPr txBox="1"/>
          <p:nvPr/>
        </p:nvSpPr>
        <p:spPr bwMode="gray">
          <a:xfrm>
            <a:off x="250825" y="6329184"/>
            <a:ext cx="48845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http://docs.ansible.com/ansible/playbooks_roles.html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146628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09904"/>
            <a:ext cx="8640631" cy="504225"/>
          </a:xfrm>
        </p:spPr>
        <p:txBody>
          <a:bodyPr/>
          <a:lstStyle/>
          <a:p>
            <a:r>
              <a:rPr lang="de-DE" dirty="0" smtClean="0"/>
              <a:t>Auch Task können in eigene Dateien ausgelagert und in der Task-Sektion inkludiert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7" name="Grafik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72" y="2244945"/>
            <a:ext cx="574510" cy="736027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54" y="1659722"/>
            <a:ext cx="508771" cy="65180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90" y="2287055"/>
            <a:ext cx="508771" cy="651807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89" y="2912591"/>
            <a:ext cx="508771" cy="651807"/>
          </a:xfrm>
          <a:prstGeom prst="rect">
            <a:avLst/>
          </a:prstGeom>
        </p:spPr>
      </p:pic>
      <p:cxnSp>
        <p:nvCxnSpPr>
          <p:cNvPr id="83" name="Gerade Verbindung mit Pfeil 82"/>
          <p:cNvCxnSpPr>
            <a:stCxn id="78" idx="1"/>
          </p:cNvCxnSpPr>
          <p:nvPr/>
        </p:nvCxnSpPr>
        <p:spPr bwMode="gray">
          <a:xfrm flipH="1">
            <a:off x="3825182" y="1985626"/>
            <a:ext cx="1571672" cy="452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>
            <a:stCxn id="79" idx="1"/>
            <a:endCxn id="77" idx="3"/>
          </p:cNvCxnSpPr>
          <p:nvPr/>
        </p:nvCxnSpPr>
        <p:spPr bwMode="gray">
          <a:xfrm flipH="1">
            <a:off x="3825182" y="2612959"/>
            <a:ext cx="1568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>
            <a:stCxn id="80" idx="1"/>
          </p:cNvCxnSpPr>
          <p:nvPr/>
        </p:nvCxnSpPr>
        <p:spPr bwMode="gray">
          <a:xfrm flipH="1" flipV="1">
            <a:off x="3803837" y="2808808"/>
            <a:ext cx="1589452" cy="429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/>
          <p:cNvSpPr txBox="1"/>
          <p:nvPr/>
        </p:nvSpPr>
        <p:spPr bwMode="gray">
          <a:xfrm>
            <a:off x="5422688" y="3535806"/>
            <a:ext cx="4696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err="1" smtClean="0"/>
              <a:t>tasks</a:t>
            </a:r>
            <a:endParaRPr lang="de-DE" sz="1400" dirty="0" smtClean="0"/>
          </a:p>
        </p:txBody>
      </p:sp>
      <p:sp>
        <p:nvSpPr>
          <p:cNvPr id="105" name="Textfeld 104"/>
          <p:cNvSpPr txBox="1"/>
          <p:nvPr/>
        </p:nvSpPr>
        <p:spPr bwMode="gray">
          <a:xfrm rot="20508489">
            <a:off x="4134135" y="2063861"/>
            <a:ext cx="7325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smtClean="0"/>
              <a:t>&lt;</a:t>
            </a:r>
            <a:r>
              <a:rPr lang="de-DE" sz="1100" dirty="0" err="1" smtClean="0"/>
              <a:t>include</a:t>
            </a:r>
            <a:r>
              <a:rPr lang="de-DE" sz="1100" dirty="0" smtClean="0"/>
              <a:t>&gt;</a:t>
            </a:r>
            <a:endParaRPr lang="de-DE" sz="1400" dirty="0" smtClean="0"/>
          </a:p>
        </p:txBody>
      </p:sp>
      <p:sp>
        <p:nvSpPr>
          <p:cNvPr id="106" name="Textfeld 105"/>
          <p:cNvSpPr txBox="1"/>
          <p:nvPr/>
        </p:nvSpPr>
        <p:spPr bwMode="gray">
          <a:xfrm rot="894295">
            <a:off x="4205714" y="2841012"/>
            <a:ext cx="7325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smtClean="0"/>
              <a:t>&lt;</a:t>
            </a:r>
            <a:r>
              <a:rPr lang="de-DE" sz="1100" dirty="0" err="1" smtClean="0"/>
              <a:t>include</a:t>
            </a:r>
            <a:r>
              <a:rPr lang="de-DE" sz="1100" dirty="0" smtClean="0"/>
              <a:t>&gt;</a:t>
            </a:r>
            <a:endParaRPr lang="de-DE" sz="1400" dirty="0" smtClean="0"/>
          </a:p>
        </p:txBody>
      </p:sp>
      <p:sp>
        <p:nvSpPr>
          <p:cNvPr id="120" name="Textfeld 119"/>
          <p:cNvSpPr txBox="1"/>
          <p:nvPr/>
        </p:nvSpPr>
        <p:spPr bwMode="gray">
          <a:xfrm>
            <a:off x="4232276" y="2420659"/>
            <a:ext cx="7325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smtClean="0"/>
              <a:t>&lt;</a:t>
            </a:r>
            <a:r>
              <a:rPr lang="de-DE" sz="1100" dirty="0" err="1" smtClean="0"/>
              <a:t>include</a:t>
            </a:r>
            <a:r>
              <a:rPr lang="de-DE" sz="1100" dirty="0" smtClean="0"/>
              <a:t>&gt;</a:t>
            </a:r>
            <a:endParaRPr lang="de-DE" sz="1400" dirty="0" smtClean="0"/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39" y="3825320"/>
            <a:ext cx="3564922" cy="2343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3" name="Textfeld 122"/>
          <p:cNvSpPr txBox="1"/>
          <p:nvPr/>
        </p:nvSpPr>
        <p:spPr bwMode="gray">
          <a:xfrm>
            <a:off x="3295532" y="2960439"/>
            <a:ext cx="3704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Play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8982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09904"/>
            <a:ext cx="8640631" cy="504225"/>
          </a:xfrm>
        </p:spPr>
        <p:txBody>
          <a:bodyPr/>
          <a:lstStyle/>
          <a:p>
            <a:r>
              <a:rPr lang="de-DE" dirty="0" err="1" smtClean="0"/>
              <a:t>Includes</a:t>
            </a:r>
            <a:r>
              <a:rPr lang="de-DE" dirty="0" smtClean="0"/>
              <a:t> können dabei mit variablen versehen werden um eine Wiederverwendung einer bestimmten Taskabfolge zu erreichen.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124" name="Grafik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30" y="4221329"/>
            <a:ext cx="3980999" cy="1188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63" y="2726209"/>
            <a:ext cx="574510" cy="736027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81" y="2768319"/>
            <a:ext cx="508771" cy="651807"/>
          </a:xfrm>
          <a:prstGeom prst="rect">
            <a:avLst/>
          </a:prstGeom>
        </p:spPr>
      </p:pic>
      <p:sp>
        <p:nvSpPr>
          <p:cNvPr id="127" name="Textfeld 126"/>
          <p:cNvSpPr txBox="1"/>
          <p:nvPr/>
        </p:nvSpPr>
        <p:spPr bwMode="gray">
          <a:xfrm>
            <a:off x="3330423" y="3441703"/>
            <a:ext cx="3704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Play</a:t>
            </a:r>
            <a:endParaRPr lang="de-DE" sz="1400" dirty="0" smtClean="0"/>
          </a:p>
        </p:txBody>
      </p:sp>
      <p:cxnSp>
        <p:nvCxnSpPr>
          <p:cNvPr id="129" name="Gewinkelte Verbindung 128"/>
          <p:cNvCxnSpPr>
            <a:stCxn id="125" idx="0"/>
            <a:endCxn id="126" idx="0"/>
          </p:cNvCxnSpPr>
          <p:nvPr/>
        </p:nvCxnSpPr>
        <p:spPr bwMode="gray">
          <a:xfrm rot="16200000" flipH="1">
            <a:off x="4606637" y="1692390"/>
            <a:ext cx="42110" cy="2109749"/>
          </a:xfrm>
          <a:prstGeom prst="bentConnector3">
            <a:avLst>
              <a:gd name="adj1" fmla="val -1006113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winkelte Verbindung 130"/>
          <p:cNvCxnSpPr>
            <a:stCxn id="125" idx="2"/>
            <a:endCxn id="126" idx="2"/>
          </p:cNvCxnSpPr>
          <p:nvPr/>
        </p:nvCxnSpPr>
        <p:spPr bwMode="gray">
          <a:xfrm rot="5400000" flipH="1" flipV="1">
            <a:off x="4606637" y="2386306"/>
            <a:ext cx="42110" cy="2109749"/>
          </a:xfrm>
          <a:prstGeom prst="bentConnector3">
            <a:avLst>
              <a:gd name="adj1" fmla="val -1064023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stCxn id="125" idx="3"/>
            <a:endCxn id="126" idx="1"/>
          </p:cNvCxnSpPr>
          <p:nvPr/>
        </p:nvCxnSpPr>
        <p:spPr bwMode="gray">
          <a:xfrm>
            <a:off x="3860073" y="3094223"/>
            <a:ext cx="156810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feld 140"/>
          <p:cNvSpPr txBox="1"/>
          <p:nvPr/>
        </p:nvSpPr>
        <p:spPr bwMode="gray">
          <a:xfrm>
            <a:off x="4131367" y="2075843"/>
            <a:ext cx="11701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err="1" smtClean="0"/>
              <a:t>w</a:t>
            </a:r>
            <a:r>
              <a:rPr lang="de-DE" sz="1100" dirty="0" err="1" smtClean="0"/>
              <a:t>p_user</a:t>
            </a:r>
            <a:r>
              <a:rPr lang="de-DE" sz="1100" dirty="0" smtClean="0"/>
              <a:t>=</a:t>
            </a:r>
            <a:r>
              <a:rPr lang="de-DE" sz="1100" dirty="0" err="1" smtClean="0"/>
              <a:t>timmy</a:t>
            </a:r>
            <a:endParaRPr lang="de-DE" sz="1400" dirty="0" smtClean="0"/>
          </a:p>
        </p:txBody>
      </p:sp>
      <p:sp>
        <p:nvSpPr>
          <p:cNvPr id="142" name="Textfeld 141"/>
          <p:cNvSpPr txBox="1"/>
          <p:nvPr/>
        </p:nvSpPr>
        <p:spPr bwMode="gray">
          <a:xfrm>
            <a:off x="4131367" y="2924944"/>
            <a:ext cx="11701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err="1" smtClean="0"/>
              <a:t>w</a:t>
            </a:r>
            <a:r>
              <a:rPr lang="de-DE" sz="1100" dirty="0" err="1" smtClean="0"/>
              <a:t>p_user</a:t>
            </a:r>
            <a:r>
              <a:rPr lang="de-DE" sz="1100" dirty="0" smtClean="0"/>
              <a:t>=</a:t>
            </a:r>
            <a:r>
              <a:rPr lang="de-DE" sz="1100" dirty="0" err="1" smtClean="0"/>
              <a:t>timmy</a:t>
            </a:r>
            <a:endParaRPr lang="de-DE" sz="1400" dirty="0" smtClean="0"/>
          </a:p>
        </p:txBody>
      </p:sp>
      <p:sp>
        <p:nvSpPr>
          <p:cNvPr id="143" name="Textfeld 142"/>
          <p:cNvSpPr txBox="1"/>
          <p:nvPr/>
        </p:nvSpPr>
        <p:spPr bwMode="gray">
          <a:xfrm>
            <a:off x="4131367" y="3736089"/>
            <a:ext cx="11701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100" dirty="0" err="1" smtClean="0"/>
              <a:t>w</a:t>
            </a:r>
            <a:r>
              <a:rPr lang="de-DE" sz="1100" dirty="0" err="1" smtClean="0"/>
              <a:t>p_user</a:t>
            </a:r>
            <a:r>
              <a:rPr lang="de-DE" sz="1100" dirty="0" smtClean="0"/>
              <a:t>=</a:t>
            </a:r>
            <a:r>
              <a:rPr lang="de-DE" sz="1100" dirty="0" err="1" smtClean="0"/>
              <a:t>timmy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576658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09904"/>
            <a:ext cx="8640631" cy="504225"/>
          </a:xfrm>
        </p:spPr>
        <p:txBody>
          <a:bodyPr/>
          <a:lstStyle/>
          <a:p>
            <a:r>
              <a:rPr lang="de-DE" dirty="0" smtClean="0"/>
              <a:t>Auch </a:t>
            </a:r>
            <a:r>
              <a:rPr lang="de-DE" dirty="0" err="1" smtClean="0"/>
              <a:t>includes</a:t>
            </a:r>
            <a:r>
              <a:rPr lang="de-DE" dirty="0" smtClean="0"/>
              <a:t> über Schleifen sind möglich.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7" name="Grafik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77" y="2460890"/>
            <a:ext cx="574510" cy="736027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10" y="1582645"/>
            <a:ext cx="508771" cy="65180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95" y="2503000"/>
            <a:ext cx="508771" cy="651807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93" y="3480711"/>
            <a:ext cx="508771" cy="651807"/>
          </a:xfrm>
          <a:prstGeom prst="rect">
            <a:avLst/>
          </a:prstGeom>
        </p:spPr>
      </p:pic>
      <p:cxnSp>
        <p:nvCxnSpPr>
          <p:cNvPr id="83" name="Gerade Verbindung mit Pfeil 82"/>
          <p:cNvCxnSpPr>
            <a:stCxn id="78" idx="1"/>
          </p:cNvCxnSpPr>
          <p:nvPr/>
        </p:nvCxnSpPr>
        <p:spPr bwMode="gray">
          <a:xfrm flipH="1">
            <a:off x="3846941" y="1908549"/>
            <a:ext cx="1578569" cy="751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>
            <a:stCxn id="79" idx="1"/>
            <a:endCxn id="77" idx="3"/>
          </p:cNvCxnSpPr>
          <p:nvPr/>
        </p:nvCxnSpPr>
        <p:spPr bwMode="gray">
          <a:xfrm flipH="1">
            <a:off x="3838887" y="2828904"/>
            <a:ext cx="1568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>
            <a:stCxn id="80" idx="1"/>
          </p:cNvCxnSpPr>
          <p:nvPr/>
        </p:nvCxnSpPr>
        <p:spPr bwMode="gray">
          <a:xfrm flipH="1" flipV="1">
            <a:off x="3838887" y="3058736"/>
            <a:ext cx="1597506" cy="7478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/>
          <p:cNvSpPr txBox="1"/>
          <p:nvPr/>
        </p:nvSpPr>
        <p:spPr bwMode="gray">
          <a:xfrm>
            <a:off x="5364205" y="4092678"/>
            <a:ext cx="665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Tasks 3</a:t>
            </a:r>
            <a:endParaRPr lang="de-DE" sz="1400" dirty="0" smtClean="0"/>
          </a:p>
        </p:txBody>
      </p:sp>
      <p:sp>
        <p:nvSpPr>
          <p:cNvPr id="123" name="Textfeld 122"/>
          <p:cNvSpPr txBox="1"/>
          <p:nvPr/>
        </p:nvSpPr>
        <p:spPr bwMode="gray">
          <a:xfrm>
            <a:off x="3309237" y="3176384"/>
            <a:ext cx="3704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Play</a:t>
            </a:r>
            <a:endParaRPr lang="de-DE" sz="14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644" y="4350232"/>
            <a:ext cx="4176712" cy="1812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feld 29"/>
          <p:cNvSpPr txBox="1"/>
          <p:nvPr/>
        </p:nvSpPr>
        <p:spPr bwMode="gray">
          <a:xfrm>
            <a:off x="5332524" y="3149298"/>
            <a:ext cx="665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Tasks 2</a:t>
            </a:r>
            <a:endParaRPr lang="de-DE" sz="1400" dirty="0" smtClean="0"/>
          </a:p>
        </p:txBody>
      </p:sp>
      <p:sp>
        <p:nvSpPr>
          <p:cNvPr id="31" name="Textfeld 30"/>
          <p:cNvSpPr txBox="1"/>
          <p:nvPr/>
        </p:nvSpPr>
        <p:spPr bwMode="gray">
          <a:xfrm>
            <a:off x="5347369" y="2196994"/>
            <a:ext cx="665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Tasks 1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499027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09904"/>
            <a:ext cx="8640631" cy="504225"/>
          </a:xfrm>
        </p:spPr>
        <p:txBody>
          <a:bodyPr/>
          <a:lstStyle/>
          <a:p>
            <a:r>
              <a:rPr lang="de-DE" dirty="0" smtClean="0"/>
              <a:t>Die zu inkludierenden Datei können auch per variable dynamisch zusammengestellt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</a:t>
            </a:r>
            <a:r>
              <a:rPr lang="de-DE" dirty="0" smtClean="0"/>
              <a:t>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125" name="Grafik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43" y="2722908"/>
            <a:ext cx="574510" cy="736027"/>
          </a:xfrm>
          <a:prstGeom prst="rect">
            <a:avLst/>
          </a:prstGeom>
        </p:spPr>
      </p:pic>
      <p:sp>
        <p:nvSpPr>
          <p:cNvPr id="127" name="Textfeld 126"/>
          <p:cNvSpPr txBox="1"/>
          <p:nvPr/>
        </p:nvSpPr>
        <p:spPr bwMode="gray">
          <a:xfrm>
            <a:off x="3323203" y="3438402"/>
            <a:ext cx="3704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Play</a:t>
            </a:r>
            <a:endParaRPr lang="de-DE" sz="14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03" y="4581128"/>
            <a:ext cx="4174993" cy="603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aute 8"/>
          <p:cNvSpPr/>
          <p:nvPr/>
        </p:nvSpPr>
        <p:spPr bwMode="gray">
          <a:xfrm>
            <a:off x="4130667" y="2891779"/>
            <a:ext cx="360040" cy="398284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>
            <a:stCxn id="125" idx="3"/>
            <a:endCxn id="9" idx="1"/>
          </p:cNvCxnSpPr>
          <p:nvPr/>
        </p:nvCxnSpPr>
        <p:spPr bwMode="gray">
          <a:xfrm flipV="1">
            <a:off x="3852853" y="3090921"/>
            <a:ext cx="277814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fik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92" y="1844664"/>
            <a:ext cx="508771" cy="651807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77" y="2765019"/>
            <a:ext cx="508771" cy="651807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5" y="3742730"/>
            <a:ext cx="508771" cy="651807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 bwMode="gray">
          <a:xfrm>
            <a:off x="5181987" y="2433606"/>
            <a:ext cx="14297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www1.web.com</a:t>
            </a:r>
            <a:endParaRPr lang="de-DE" sz="1400" dirty="0" smtClean="0"/>
          </a:p>
        </p:txBody>
      </p:sp>
      <p:sp>
        <p:nvSpPr>
          <p:cNvPr id="46" name="Textfeld 45"/>
          <p:cNvSpPr txBox="1"/>
          <p:nvPr/>
        </p:nvSpPr>
        <p:spPr bwMode="gray">
          <a:xfrm>
            <a:off x="5186370" y="3377904"/>
            <a:ext cx="1394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www1.app.com</a:t>
            </a:r>
            <a:endParaRPr lang="de-DE" sz="1400" dirty="0" smtClean="0"/>
          </a:p>
        </p:txBody>
      </p:sp>
      <p:sp>
        <p:nvSpPr>
          <p:cNvPr id="47" name="Textfeld 46"/>
          <p:cNvSpPr txBox="1"/>
          <p:nvPr/>
        </p:nvSpPr>
        <p:spPr bwMode="gray">
          <a:xfrm>
            <a:off x="5181987" y="4329401"/>
            <a:ext cx="1287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www1.db.com</a:t>
            </a:r>
            <a:endParaRPr lang="de-DE" sz="1400" dirty="0" smtClean="0"/>
          </a:p>
        </p:txBody>
      </p:sp>
      <p:cxnSp>
        <p:nvCxnSpPr>
          <p:cNvPr id="16" name="Gewinkelte Verbindung 15"/>
          <p:cNvCxnSpPr>
            <a:stCxn id="9" idx="0"/>
            <a:endCxn id="40" idx="1"/>
          </p:cNvCxnSpPr>
          <p:nvPr/>
        </p:nvCxnSpPr>
        <p:spPr bwMode="gray">
          <a:xfrm rot="5400000" flipH="1" flipV="1">
            <a:off x="4625234" y="1856022"/>
            <a:ext cx="721211" cy="1350305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/>
          <p:cNvCxnSpPr>
            <a:stCxn id="9" idx="3"/>
            <a:endCxn id="41" idx="1"/>
          </p:cNvCxnSpPr>
          <p:nvPr/>
        </p:nvCxnSpPr>
        <p:spPr bwMode="gray">
          <a:xfrm>
            <a:off x="4490707" y="3090921"/>
            <a:ext cx="1151770" cy="2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 Verbindung 22"/>
          <p:cNvCxnSpPr>
            <a:stCxn id="9" idx="2"/>
            <a:endCxn id="42" idx="1"/>
          </p:cNvCxnSpPr>
          <p:nvPr/>
        </p:nvCxnSpPr>
        <p:spPr bwMode="gray">
          <a:xfrm rot="16200000" flipH="1">
            <a:off x="4601996" y="2998754"/>
            <a:ext cx="778571" cy="136118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43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43010" name="Picture 2" descr="Role of QA in Tech Sup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17" y="116508"/>
            <a:ext cx="8590411" cy="66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64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Infrastructure </a:t>
            </a:r>
            <a:r>
              <a:rPr lang="de-DE" dirty="0" err="1" smtClean="0"/>
              <a:t>as</a:t>
            </a:r>
            <a:r>
              <a:rPr lang="de-DE" dirty="0" smtClean="0"/>
              <a:t> Code (</a:t>
            </a:r>
            <a:r>
              <a:rPr lang="de-DE" dirty="0" err="1" smtClean="0"/>
              <a:t>iac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Rechteck 23"/>
          <p:cNvSpPr/>
          <p:nvPr/>
        </p:nvSpPr>
        <p:spPr bwMode="gray">
          <a:xfrm>
            <a:off x="0" y="-99392"/>
            <a:ext cx="9144000" cy="66248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14338" name="Picture 2" descr="Bildergebnis für infrastructure as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" y="1423355"/>
            <a:ext cx="910310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/>
          <p:cNvSpPr txBox="1"/>
          <p:nvPr/>
        </p:nvSpPr>
        <p:spPr bwMode="gray">
          <a:xfrm>
            <a:off x="2251268" y="684691"/>
            <a:ext cx="46414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3200" dirty="0" smtClean="0"/>
              <a:t>Infrastructure </a:t>
            </a:r>
            <a:r>
              <a:rPr lang="de-DE" sz="3200" dirty="0" err="1" smtClean="0"/>
              <a:t>as</a:t>
            </a:r>
            <a:r>
              <a:rPr lang="de-DE" sz="3200" dirty="0" smtClean="0"/>
              <a:t> Code</a:t>
            </a:r>
          </a:p>
        </p:txBody>
      </p:sp>
      <p:sp>
        <p:nvSpPr>
          <p:cNvPr id="28" name="Textfeld 27"/>
          <p:cNvSpPr txBox="1"/>
          <p:nvPr/>
        </p:nvSpPr>
        <p:spPr bwMode="gray">
          <a:xfrm>
            <a:off x="2157493" y="5394275"/>
            <a:ext cx="48290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3200" dirty="0" smtClean="0"/>
              <a:t>Was ist das eigentlich?</a:t>
            </a:r>
          </a:p>
        </p:txBody>
      </p:sp>
    </p:spTree>
    <p:extLst>
      <p:ext uri="{BB962C8B-B14F-4D97-AF65-F5344CB8AC3E}">
        <p14:creationId xmlns:p14="http://schemas.microsoft.com/office/powerpoint/2010/main" val="1850164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iagonal liegende Ecken des Rechtecks schneiden 63"/>
          <p:cNvSpPr/>
          <p:nvPr/>
        </p:nvSpPr>
        <p:spPr bwMode="gray">
          <a:xfrm>
            <a:off x="5226007" y="1654293"/>
            <a:ext cx="3556459" cy="4526508"/>
          </a:xfrm>
          <a:prstGeom prst="snip2DiagRect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63" name="Diagonal liegende Ecken des Rechtecks schneiden 62"/>
          <p:cNvSpPr/>
          <p:nvPr/>
        </p:nvSpPr>
        <p:spPr bwMode="gray">
          <a:xfrm>
            <a:off x="5043462" y="1766725"/>
            <a:ext cx="3556459" cy="4526508"/>
          </a:xfrm>
          <a:prstGeom prst="snip2DiagRect">
            <a:avLst/>
          </a:prstGeom>
          <a:solidFill>
            <a:schemeClr val="accent3">
              <a:lumMod val="50000"/>
              <a:lumOff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Eine Ecke des Rechtecks abrunden 26"/>
          <p:cNvSpPr/>
          <p:nvPr/>
        </p:nvSpPr>
        <p:spPr bwMode="gray">
          <a:xfrm>
            <a:off x="1503838" y="2501575"/>
            <a:ext cx="1965268" cy="3165382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Verwendung von Rollen ist die beste Möglichkeit ein Playbook in wiederverwendbare Teilen zu gliedern.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3" name="Diagonal liegende Ecken des Rechtecks schneiden 2"/>
          <p:cNvSpPr/>
          <p:nvPr/>
        </p:nvSpPr>
        <p:spPr bwMode="gray">
          <a:xfrm>
            <a:off x="4860032" y="1905908"/>
            <a:ext cx="3556459" cy="4526508"/>
          </a:xfrm>
          <a:prstGeom prst="snip2DiagRect">
            <a:avLst/>
          </a:prstGeom>
          <a:solidFill>
            <a:schemeClr val="accent3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19" y="2200177"/>
            <a:ext cx="574510" cy="736027"/>
          </a:xfrm>
          <a:prstGeom prst="rect">
            <a:avLst/>
          </a:prstGeom>
        </p:spPr>
      </p:pic>
      <p:sp>
        <p:nvSpPr>
          <p:cNvPr id="39" name="Flussdiagramm: Daten 38"/>
          <p:cNvSpPr/>
          <p:nvPr/>
        </p:nvSpPr>
        <p:spPr bwMode="gray">
          <a:xfrm>
            <a:off x="5439777" y="213021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defaults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19" y="3013116"/>
            <a:ext cx="574510" cy="736027"/>
          </a:xfrm>
          <a:prstGeom prst="rect">
            <a:avLst/>
          </a:prstGeom>
        </p:spPr>
      </p:pic>
      <p:sp>
        <p:nvSpPr>
          <p:cNvPr id="42" name="Flussdiagramm: Daten 41"/>
          <p:cNvSpPr/>
          <p:nvPr/>
        </p:nvSpPr>
        <p:spPr bwMode="gray">
          <a:xfrm>
            <a:off x="5439777" y="294566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97" y="4232188"/>
            <a:ext cx="560632" cy="718248"/>
          </a:xfrm>
          <a:prstGeom prst="rect">
            <a:avLst/>
          </a:prstGeom>
        </p:spPr>
      </p:pic>
      <p:sp>
        <p:nvSpPr>
          <p:cNvPr id="44" name="Flussdiagramm: Daten 43"/>
          <p:cNvSpPr/>
          <p:nvPr/>
        </p:nvSpPr>
        <p:spPr bwMode="gray">
          <a:xfrm>
            <a:off x="5467884" y="4137237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handler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184" y="2421480"/>
            <a:ext cx="508771" cy="651807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20" y="3048813"/>
            <a:ext cx="508771" cy="651807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19" y="3674349"/>
            <a:ext cx="508771" cy="651807"/>
          </a:xfrm>
          <a:prstGeom prst="rect">
            <a:avLst/>
          </a:prstGeom>
        </p:spPr>
      </p:pic>
      <p:sp>
        <p:nvSpPr>
          <p:cNvPr id="48" name="Flussdiagramm: Daten 47"/>
          <p:cNvSpPr/>
          <p:nvPr/>
        </p:nvSpPr>
        <p:spPr bwMode="gray">
          <a:xfrm>
            <a:off x="5471920" y="5010826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meta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/>
          <p:cNvCxnSpPr>
            <a:stCxn id="41" idx="3"/>
            <a:endCxn id="45" idx="1"/>
          </p:cNvCxnSpPr>
          <p:nvPr/>
        </p:nvCxnSpPr>
        <p:spPr bwMode="gray">
          <a:xfrm flipV="1">
            <a:off x="7242629" y="2747384"/>
            <a:ext cx="546555" cy="63374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41" idx="3"/>
            <a:endCxn id="46" idx="1"/>
          </p:cNvCxnSpPr>
          <p:nvPr/>
        </p:nvCxnSpPr>
        <p:spPr bwMode="gray">
          <a:xfrm flipV="1">
            <a:off x="7242629" y="3374717"/>
            <a:ext cx="542991" cy="641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41" idx="3"/>
            <a:endCxn id="47" idx="1"/>
          </p:cNvCxnSpPr>
          <p:nvPr/>
        </p:nvCxnSpPr>
        <p:spPr bwMode="gray">
          <a:xfrm>
            <a:off x="7242629" y="3381130"/>
            <a:ext cx="542990" cy="6191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ussdiagramm: Daten 54"/>
          <p:cNvSpPr/>
          <p:nvPr/>
        </p:nvSpPr>
        <p:spPr bwMode="gray">
          <a:xfrm>
            <a:off x="5508458" y="5368743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56" name="Flussdiagramm: Daten 55"/>
          <p:cNvSpPr/>
          <p:nvPr/>
        </p:nvSpPr>
        <p:spPr bwMode="gray">
          <a:xfrm>
            <a:off x="5466232" y="5726660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files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57" name="Flussdiagramm: Daten 56"/>
          <p:cNvSpPr/>
          <p:nvPr/>
        </p:nvSpPr>
        <p:spPr bwMode="gray">
          <a:xfrm>
            <a:off x="5439777" y="6072210"/>
            <a:ext cx="1802851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templates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7" name="Flussdiagramm: Daten 66"/>
          <p:cNvSpPr/>
          <p:nvPr/>
        </p:nvSpPr>
        <p:spPr bwMode="gray">
          <a:xfrm>
            <a:off x="1561261" y="2794596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8" name="Flussdiagramm: Daten 67"/>
          <p:cNvSpPr/>
          <p:nvPr/>
        </p:nvSpPr>
        <p:spPr bwMode="gray">
          <a:xfrm>
            <a:off x="1561261" y="3250586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User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69" name="Flussdiagramm: Daten 68"/>
          <p:cNvSpPr/>
          <p:nvPr/>
        </p:nvSpPr>
        <p:spPr bwMode="gray">
          <a:xfrm>
            <a:off x="1561261" y="370129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0" name="Flussdiagramm: Daten 69"/>
          <p:cNvSpPr/>
          <p:nvPr/>
        </p:nvSpPr>
        <p:spPr bwMode="gray">
          <a:xfrm>
            <a:off x="1916274" y="3994317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var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1908608" y="4833581"/>
            <a:ext cx="1511598" cy="315373"/>
          </a:xfrm>
          <a:prstGeom prst="flowChartInputOutput">
            <a:avLst/>
          </a:prstGeom>
          <a:solidFill>
            <a:schemeClr val="accent3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1908608" y="4988043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1908608" y="5159605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1568331" y="446571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73" idx="5"/>
          </p:cNvCxnSpPr>
          <p:nvPr/>
        </p:nvCxnSpPr>
        <p:spPr bwMode="gray">
          <a:xfrm>
            <a:off x="3269046" y="5317292"/>
            <a:ext cx="1590986" cy="8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28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ine Ecke des Rechtecks abrunden 26"/>
          <p:cNvSpPr/>
          <p:nvPr/>
        </p:nvSpPr>
        <p:spPr bwMode="gray">
          <a:xfrm>
            <a:off x="1763688" y="1628905"/>
            <a:ext cx="1965268" cy="2044888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Rollen werden in das Playbook inkludiert und können zudem noch Parametrisiert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3" name="Diagonal liegende Ecken des Rechtecks schneiden 2"/>
          <p:cNvSpPr/>
          <p:nvPr/>
        </p:nvSpPr>
        <p:spPr bwMode="gray">
          <a:xfrm>
            <a:off x="6202979" y="2704079"/>
            <a:ext cx="648072" cy="937878"/>
          </a:xfrm>
          <a:prstGeom prst="snip2DiagRect">
            <a:avLst/>
          </a:prstGeom>
          <a:solidFill>
            <a:schemeClr val="accent3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67" name="Flussdiagramm: Daten 66"/>
          <p:cNvSpPr/>
          <p:nvPr/>
        </p:nvSpPr>
        <p:spPr bwMode="gray">
          <a:xfrm>
            <a:off x="1810216" y="1927403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2121849" y="2704079"/>
            <a:ext cx="1511598" cy="315373"/>
          </a:xfrm>
          <a:prstGeom prst="flowChartInputOutput">
            <a:avLst/>
          </a:prstGeom>
          <a:solidFill>
            <a:schemeClr val="accent3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2121849" y="2858541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2121849" y="3030103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1781572" y="233620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73" idx="5"/>
            <a:endCxn id="3" idx="2"/>
          </p:cNvCxnSpPr>
          <p:nvPr/>
        </p:nvCxnSpPr>
        <p:spPr bwMode="gray">
          <a:xfrm flipV="1">
            <a:off x="3482287" y="3173018"/>
            <a:ext cx="2720692" cy="14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98" y="3889823"/>
            <a:ext cx="6417203" cy="2076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 bwMode="gray">
          <a:xfrm>
            <a:off x="3872719" y="2933181"/>
            <a:ext cx="21864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dir: ‘/</a:t>
            </a:r>
            <a:r>
              <a:rPr lang="de-DE" sz="1400" dirty="0" err="1" smtClean="0"/>
              <a:t>opt</a:t>
            </a:r>
            <a:r>
              <a:rPr lang="de-DE" sz="1400" dirty="0" smtClean="0"/>
              <a:t>/a‘, </a:t>
            </a:r>
            <a:r>
              <a:rPr lang="de-DE" sz="1400" dirty="0" err="1" smtClean="0"/>
              <a:t>port</a:t>
            </a:r>
            <a:r>
              <a:rPr lang="de-DE" sz="1400" dirty="0" smtClean="0"/>
              <a:t>: 5000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549512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ine Ecke des Rechtecks abrunden 26"/>
          <p:cNvSpPr/>
          <p:nvPr/>
        </p:nvSpPr>
        <p:spPr bwMode="gray">
          <a:xfrm>
            <a:off x="1763688" y="1628905"/>
            <a:ext cx="1965268" cy="2044888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sz="1400" dirty="0" smtClean="0">
                <a:solidFill>
                  <a:schemeClr val="tx1"/>
                </a:solidFill>
              </a:rPr>
              <a:t>Play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Rollen werden in das Playbook inkludiert und können zudem noch Parametrisiert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3" name="Diagonal liegende Ecken des Rechtecks schneiden 2"/>
          <p:cNvSpPr/>
          <p:nvPr/>
        </p:nvSpPr>
        <p:spPr bwMode="gray">
          <a:xfrm>
            <a:off x="6202979" y="2704079"/>
            <a:ext cx="648072" cy="937878"/>
          </a:xfrm>
          <a:prstGeom prst="snip2DiagRect">
            <a:avLst/>
          </a:prstGeom>
          <a:solidFill>
            <a:schemeClr val="accent3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67" name="Flussdiagramm: Daten 66"/>
          <p:cNvSpPr/>
          <p:nvPr/>
        </p:nvSpPr>
        <p:spPr bwMode="gray">
          <a:xfrm>
            <a:off x="1810216" y="1927403"/>
            <a:ext cx="1367582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Hosts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1" name="Flussdiagramm: Daten 70"/>
          <p:cNvSpPr/>
          <p:nvPr/>
        </p:nvSpPr>
        <p:spPr bwMode="gray">
          <a:xfrm>
            <a:off x="2121849" y="2704079"/>
            <a:ext cx="1511598" cy="315373"/>
          </a:xfrm>
          <a:prstGeom prst="flowChartInputOutput">
            <a:avLst/>
          </a:prstGeom>
          <a:solidFill>
            <a:schemeClr val="accent3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2" name="Flussdiagramm: Daten 71"/>
          <p:cNvSpPr/>
          <p:nvPr/>
        </p:nvSpPr>
        <p:spPr bwMode="gray">
          <a:xfrm>
            <a:off x="2121849" y="2858541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3" name="Flussdiagramm: Daten 72"/>
          <p:cNvSpPr/>
          <p:nvPr/>
        </p:nvSpPr>
        <p:spPr bwMode="gray">
          <a:xfrm>
            <a:off x="2121849" y="3030103"/>
            <a:ext cx="1511598" cy="315373"/>
          </a:xfrm>
          <a:prstGeom prst="flowChartInputOutput">
            <a:avLst/>
          </a:prstGeom>
          <a:solidFill>
            <a:schemeClr val="accent3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74" name="Flussdiagramm: Daten 73"/>
          <p:cNvSpPr/>
          <p:nvPr/>
        </p:nvSpPr>
        <p:spPr bwMode="gray">
          <a:xfrm>
            <a:off x="1781572" y="2336209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roles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73" idx="5"/>
            <a:endCxn id="3" idx="2"/>
          </p:cNvCxnSpPr>
          <p:nvPr/>
        </p:nvCxnSpPr>
        <p:spPr bwMode="gray">
          <a:xfrm flipV="1">
            <a:off x="3482287" y="3173018"/>
            <a:ext cx="2720692" cy="14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 bwMode="gray">
          <a:xfrm>
            <a:off x="3815081" y="2816894"/>
            <a:ext cx="23878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 err="1" smtClean="0"/>
              <a:t>ansible_os_family</a:t>
            </a:r>
            <a:r>
              <a:rPr lang="de-DE" sz="1200" dirty="0" smtClean="0"/>
              <a:t> == ‘</a:t>
            </a:r>
            <a:r>
              <a:rPr lang="de-DE" sz="1200" dirty="0" err="1" smtClean="0"/>
              <a:t>RedHat</a:t>
            </a:r>
            <a:r>
              <a:rPr lang="de-DE" sz="1200" dirty="0" smtClean="0"/>
              <a:t>‘</a:t>
            </a:r>
            <a:endParaRPr lang="de-DE" sz="12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0" y="4017259"/>
            <a:ext cx="7524750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aute 8"/>
          <p:cNvSpPr/>
          <p:nvPr/>
        </p:nvSpPr>
        <p:spPr bwMode="gray">
          <a:xfrm>
            <a:off x="4716463" y="3014767"/>
            <a:ext cx="342183" cy="307737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47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 „</a:t>
            </a:r>
            <a:r>
              <a:rPr lang="de-DE" dirty="0" err="1" smtClean="0"/>
              <a:t>meta</a:t>
            </a:r>
            <a:r>
              <a:rPr lang="de-DE" dirty="0" smtClean="0"/>
              <a:t>“ werden Meta-Informationen zur Rolle abgelegt.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-194" t="18" r="55145" b="663"/>
          <a:stretch/>
        </p:blipFill>
        <p:spPr>
          <a:xfrm>
            <a:off x="4952841" y="2241005"/>
            <a:ext cx="3616001" cy="345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Diagonal liegende Ecken des Rechtecks schneiden 21"/>
          <p:cNvSpPr/>
          <p:nvPr/>
        </p:nvSpPr>
        <p:spPr bwMode="gray">
          <a:xfrm>
            <a:off x="683568" y="1639342"/>
            <a:ext cx="3556459" cy="4526508"/>
          </a:xfrm>
          <a:prstGeom prst="snip2DiagRect">
            <a:avLst/>
          </a:prstGeom>
          <a:solidFill>
            <a:schemeClr val="accent3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55" y="1933611"/>
            <a:ext cx="574510" cy="736027"/>
          </a:xfrm>
          <a:prstGeom prst="rect">
            <a:avLst/>
          </a:prstGeom>
        </p:spPr>
      </p:pic>
      <p:sp>
        <p:nvSpPr>
          <p:cNvPr id="24" name="Flussdiagramm: Daten 23"/>
          <p:cNvSpPr/>
          <p:nvPr/>
        </p:nvSpPr>
        <p:spPr bwMode="gray">
          <a:xfrm>
            <a:off x="1263313" y="186364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defaults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55" y="2746550"/>
            <a:ext cx="574510" cy="736027"/>
          </a:xfrm>
          <a:prstGeom prst="rect">
            <a:avLst/>
          </a:prstGeom>
        </p:spPr>
      </p:pic>
      <p:sp>
        <p:nvSpPr>
          <p:cNvPr id="26" name="Flussdiagramm: Daten 25"/>
          <p:cNvSpPr/>
          <p:nvPr/>
        </p:nvSpPr>
        <p:spPr bwMode="gray">
          <a:xfrm>
            <a:off x="1263313" y="2679095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33" y="3965622"/>
            <a:ext cx="560632" cy="718248"/>
          </a:xfrm>
          <a:prstGeom prst="rect">
            <a:avLst/>
          </a:prstGeom>
        </p:spPr>
      </p:pic>
      <p:sp>
        <p:nvSpPr>
          <p:cNvPr id="29" name="Flussdiagramm: Daten 28"/>
          <p:cNvSpPr/>
          <p:nvPr/>
        </p:nvSpPr>
        <p:spPr bwMode="gray">
          <a:xfrm>
            <a:off x="1291420" y="3870671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handler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20" y="2154914"/>
            <a:ext cx="508771" cy="651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56" y="2782247"/>
            <a:ext cx="508771" cy="651807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55" y="3407783"/>
            <a:ext cx="508771" cy="651807"/>
          </a:xfrm>
          <a:prstGeom prst="rect">
            <a:avLst/>
          </a:prstGeom>
        </p:spPr>
      </p:pic>
      <p:sp>
        <p:nvSpPr>
          <p:cNvPr id="33" name="Flussdiagramm: Daten 32"/>
          <p:cNvSpPr/>
          <p:nvPr/>
        </p:nvSpPr>
        <p:spPr bwMode="gray">
          <a:xfrm>
            <a:off x="1295456" y="4744260"/>
            <a:ext cx="1511598" cy="315373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meta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/>
          <p:cNvCxnSpPr>
            <a:stCxn id="25" idx="3"/>
            <a:endCxn id="30" idx="1"/>
          </p:cNvCxnSpPr>
          <p:nvPr/>
        </p:nvCxnSpPr>
        <p:spPr bwMode="gray">
          <a:xfrm flipV="1">
            <a:off x="3066165" y="2480818"/>
            <a:ext cx="546555" cy="63374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25" idx="3"/>
            <a:endCxn id="31" idx="1"/>
          </p:cNvCxnSpPr>
          <p:nvPr/>
        </p:nvCxnSpPr>
        <p:spPr bwMode="gray">
          <a:xfrm flipV="1">
            <a:off x="3066165" y="3108151"/>
            <a:ext cx="542991" cy="641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5" idx="3"/>
            <a:endCxn id="32" idx="1"/>
          </p:cNvCxnSpPr>
          <p:nvPr/>
        </p:nvCxnSpPr>
        <p:spPr bwMode="gray">
          <a:xfrm>
            <a:off x="3066165" y="3114564"/>
            <a:ext cx="542990" cy="6191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ssdiagramm: Daten 36"/>
          <p:cNvSpPr/>
          <p:nvPr/>
        </p:nvSpPr>
        <p:spPr bwMode="gray">
          <a:xfrm>
            <a:off x="1331994" y="5102177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vars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8" name="Flussdiagramm: Daten 37"/>
          <p:cNvSpPr/>
          <p:nvPr/>
        </p:nvSpPr>
        <p:spPr bwMode="gray">
          <a:xfrm>
            <a:off x="1289768" y="5460094"/>
            <a:ext cx="1511598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files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9" name="Flussdiagramm: Daten 38"/>
          <p:cNvSpPr/>
          <p:nvPr/>
        </p:nvSpPr>
        <p:spPr bwMode="gray">
          <a:xfrm>
            <a:off x="1263313" y="5805644"/>
            <a:ext cx="1802851" cy="315373"/>
          </a:xfrm>
          <a:prstGeom prst="flowChartInputOutpu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templates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>
            <a:stCxn id="33" idx="5"/>
          </p:cNvCxnSpPr>
          <p:nvPr/>
        </p:nvCxnSpPr>
        <p:spPr bwMode="gray">
          <a:xfrm>
            <a:off x="2655894" y="4901947"/>
            <a:ext cx="2296947" cy="3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 bwMode="gray">
          <a:xfrm>
            <a:off x="4952841" y="1979042"/>
            <a:ext cx="14872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err="1" smtClean="0"/>
              <a:t>meta</a:t>
            </a:r>
            <a:r>
              <a:rPr lang="de-DE" sz="1400" dirty="0" smtClean="0"/>
              <a:t>/</a:t>
            </a:r>
            <a:r>
              <a:rPr lang="de-DE" sz="1400" dirty="0" err="1" smtClean="0"/>
              <a:t>main.yaml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056507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" y="-1"/>
            <a:ext cx="9140826" cy="68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13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b="11358"/>
          <a:stretch/>
        </p:blipFill>
        <p:spPr>
          <a:xfrm>
            <a:off x="0" y="0"/>
            <a:ext cx="913606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65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Zur Verwendung eine Rolle aus Ansible </a:t>
            </a:r>
            <a:r>
              <a:rPr lang="de-DE" dirty="0" err="1" smtClean="0"/>
              <a:t>Galaxy</a:t>
            </a:r>
            <a:r>
              <a:rPr lang="de-DE" dirty="0" smtClean="0"/>
              <a:t> muss diese zunächst heruntergeladen / installiert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1955898"/>
            <a:ext cx="1552575" cy="6096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305175"/>
            <a:ext cx="3048000" cy="24765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 bwMode="gray">
          <a:xfrm>
            <a:off x="4283744" y="2637209"/>
            <a:ext cx="576510" cy="596255"/>
          </a:xfrm>
          <a:prstGeom prst="downArrow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4" y="4425950"/>
            <a:ext cx="2266950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unten 9"/>
          <p:cNvSpPr/>
          <p:nvPr/>
        </p:nvSpPr>
        <p:spPr bwMode="gray">
          <a:xfrm>
            <a:off x="4283745" y="3660892"/>
            <a:ext cx="576510" cy="596255"/>
          </a:xfrm>
          <a:prstGeom prst="downArrow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12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Mit Ansible </a:t>
            </a:r>
            <a:r>
              <a:rPr lang="de-DE" dirty="0" err="1" smtClean="0"/>
              <a:t>init</a:t>
            </a:r>
            <a:r>
              <a:rPr lang="de-DE" dirty="0" smtClean="0"/>
              <a:t> kann man sich eine leere aber vollständige Struktur einer Rolle erzeugen, so dass sie bei Ansible-</a:t>
            </a:r>
            <a:r>
              <a:rPr lang="de-DE" dirty="0" err="1" smtClean="0"/>
              <a:t>Galaxy</a:t>
            </a:r>
            <a:r>
              <a:rPr lang="de-DE" dirty="0" smtClean="0"/>
              <a:t> verwendet werden kann.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763291"/>
            <a:ext cx="2376264" cy="4180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00936"/>
            <a:ext cx="3578599" cy="368216"/>
          </a:xfrm>
          <a:prstGeom prst="rect">
            <a:avLst/>
          </a:prstGeom>
        </p:spPr>
      </p:pic>
      <p:sp>
        <p:nvSpPr>
          <p:cNvPr id="15" name="Pfeil nach rechts 14"/>
          <p:cNvSpPr/>
          <p:nvPr/>
        </p:nvSpPr>
        <p:spPr bwMode="gray">
          <a:xfrm>
            <a:off x="4114142" y="3357200"/>
            <a:ext cx="1465970" cy="72008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7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31750" name="Picture 6" descr="Ä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7"/>
          <a:stretch/>
        </p:blipFill>
        <p:spPr bwMode="auto">
          <a:xfrm>
            <a:off x="-73387" y="-27384"/>
            <a:ext cx="9217024" cy="688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 bwMode="gray">
          <a:xfrm>
            <a:off x="2485691" y="797322"/>
            <a:ext cx="41726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Projektstruktur?</a:t>
            </a:r>
            <a:endParaRPr lang="de-DE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28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Variante 1 der Verzeichnisstruktur eines komplexen Ansible Projekt sieht die Trennung von Variablen und umgebungsspezifischen </a:t>
            </a:r>
            <a:r>
              <a:rPr lang="de-DE" dirty="0" err="1" smtClean="0"/>
              <a:t>Inventories</a:t>
            </a:r>
            <a:r>
              <a:rPr lang="de-DE" dirty="0" smtClean="0"/>
              <a:t> vor.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628751"/>
            <a:ext cx="7200800" cy="4721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4651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IaC</a:t>
            </a:r>
            <a:r>
              <a:rPr lang="de-DE" dirty="0" smtClean="0"/>
              <a:t> ist die Automatisierung von IT </a:t>
            </a:r>
            <a:r>
              <a:rPr lang="de-DE" dirty="0" err="1" smtClean="0"/>
              <a:t>Operations</a:t>
            </a:r>
            <a:r>
              <a:rPr lang="de-DE" dirty="0" smtClean="0"/>
              <a:t> durch die Bereitstellung von Code statt manueller Prozesse.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Infrastructure </a:t>
            </a:r>
            <a:r>
              <a:rPr lang="de-DE" dirty="0" err="1" smtClean="0"/>
              <a:t>as</a:t>
            </a:r>
            <a:r>
              <a:rPr lang="de-DE" dirty="0" smtClean="0"/>
              <a:t> Code (</a:t>
            </a:r>
            <a:r>
              <a:rPr lang="de-DE" dirty="0" err="1" smtClean="0"/>
              <a:t>iac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6" y="3071065"/>
            <a:ext cx="2537867" cy="19732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 bwMode="gray">
          <a:xfrm>
            <a:off x="1356733" y="3264032"/>
            <a:ext cx="191161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2000" dirty="0" smtClean="0"/>
              <a:t>Zentraler Code</a:t>
            </a:r>
          </a:p>
          <a:p>
            <a:pPr algn="ctr">
              <a:buClr>
                <a:schemeClr val="accent3"/>
              </a:buClr>
            </a:pPr>
            <a:r>
              <a:rPr lang="de-DE" sz="2000" dirty="0"/>
              <a:t>f</a:t>
            </a:r>
            <a:r>
              <a:rPr lang="de-DE" sz="2000" dirty="0" smtClean="0"/>
              <a:t>ür die </a:t>
            </a:r>
          </a:p>
          <a:p>
            <a:pPr algn="ctr">
              <a:buClr>
                <a:schemeClr val="accent3"/>
              </a:buClr>
            </a:pPr>
            <a:r>
              <a:rPr lang="de-DE" sz="2000" dirty="0" smtClean="0"/>
              <a:t>Infrastruktur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90" y="1777235"/>
            <a:ext cx="925958" cy="124925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05" y="3433084"/>
            <a:ext cx="925958" cy="124925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19" y="5157192"/>
            <a:ext cx="925958" cy="1249251"/>
          </a:xfrm>
          <a:prstGeom prst="rect">
            <a:avLst/>
          </a:prstGeom>
        </p:spPr>
      </p:pic>
      <p:cxnSp>
        <p:nvCxnSpPr>
          <p:cNvPr id="13" name="Gerade Verbindung mit Pfeil 12"/>
          <p:cNvCxnSpPr>
            <a:stCxn id="7" idx="3"/>
            <a:endCxn id="11" idx="1"/>
          </p:cNvCxnSpPr>
          <p:nvPr/>
        </p:nvCxnSpPr>
        <p:spPr bwMode="gray">
          <a:xfrm>
            <a:off x="3581473" y="4057709"/>
            <a:ext cx="372603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7" idx="3"/>
            <a:endCxn id="9" idx="1"/>
          </p:cNvCxnSpPr>
          <p:nvPr/>
        </p:nvCxnSpPr>
        <p:spPr bwMode="gray">
          <a:xfrm flipV="1">
            <a:off x="3581473" y="2401861"/>
            <a:ext cx="3706717" cy="1655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7" idx="3"/>
            <a:endCxn id="12" idx="1"/>
          </p:cNvCxnSpPr>
          <p:nvPr/>
        </p:nvCxnSpPr>
        <p:spPr bwMode="gray">
          <a:xfrm>
            <a:off x="3581473" y="4057709"/>
            <a:ext cx="3736346" cy="1724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 bwMode="gray">
          <a:xfrm>
            <a:off x="7609895" y="2564904"/>
            <a:ext cx="4905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600" b="1" dirty="0" smtClean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2" name="Textfeld 21"/>
          <p:cNvSpPr txBox="1"/>
          <p:nvPr/>
        </p:nvSpPr>
        <p:spPr bwMode="gray">
          <a:xfrm>
            <a:off x="7630946" y="4262899"/>
            <a:ext cx="4392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600" b="1" dirty="0" err="1" smtClean="0">
                <a:solidFill>
                  <a:schemeClr val="bg1"/>
                </a:solidFill>
              </a:rPr>
              <a:t>Dev</a:t>
            </a:r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 bwMode="gray">
          <a:xfrm>
            <a:off x="7630946" y="5949280"/>
            <a:ext cx="5386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600" b="1" dirty="0" err="1" smtClean="0">
                <a:solidFill>
                  <a:schemeClr val="bg1"/>
                </a:solidFill>
              </a:rPr>
              <a:t>Prod</a:t>
            </a:r>
            <a:endParaRPr lang="de-DE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36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Variante 2 der Verzeichnisstruktur wird jedem Environment eine spezifischen Variablenstruktur zugwiesen.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00" y="1628905"/>
            <a:ext cx="5245200" cy="4826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92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504225"/>
          </a:xfrm>
        </p:spPr>
        <p:txBody>
          <a:bodyPr/>
          <a:lstStyle/>
          <a:p>
            <a:r>
              <a:rPr lang="de-DE" dirty="0" smtClean="0"/>
              <a:t>Übung 4: In dieser Übung </a:t>
            </a:r>
            <a:r>
              <a:rPr lang="de-DE" dirty="0" err="1" smtClean="0"/>
              <a:t>refactoren</a:t>
            </a:r>
            <a:r>
              <a:rPr lang="de-DE" dirty="0" smtClean="0"/>
              <a:t> wir die bisherige Lösung in Rollen um und verwenden eine der Vorgestellten Verzeichnisstrukturen.  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gray">
          <a:xfrm>
            <a:off x="341156" y="6185075"/>
            <a:ext cx="7966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/>
              <a:t>https://github.com/senacor/infrastructure-as-code-with-ansible/tree/master/40_Introduction_of_roles</a:t>
            </a:r>
            <a:endParaRPr lang="de-DE" sz="14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86" y="1615935"/>
            <a:ext cx="6670796" cy="4366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365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1202" name="Picture 2" descr="Bildergebnis für 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24" y="-17318"/>
            <a:ext cx="6859668" cy="68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ür Ansi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7583">
            <a:off x="3926051" y="3814193"/>
            <a:ext cx="1064037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783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 Tags kann bestimmt werden, welche Tasks ausführt werden sollen, dies ist gerade für komplexe Playbooks und Rollen relevant.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73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2045272" y="1642135"/>
            <a:ext cx="2232248" cy="2346019"/>
            <a:chOff x="3456160" y="1700808"/>
            <a:chExt cx="2232248" cy="2346019"/>
          </a:xfrm>
        </p:grpSpPr>
        <p:grpSp>
          <p:nvGrpSpPr>
            <p:cNvPr id="40" name="Gruppieren 39"/>
            <p:cNvGrpSpPr/>
            <p:nvPr/>
          </p:nvGrpSpPr>
          <p:grpSpPr>
            <a:xfrm>
              <a:off x="3456160" y="1700808"/>
              <a:ext cx="2232248" cy="2346019"/>
              <a:chOff x="5155989" y="1709919"/>
              <a:chExt cx="2232248" cy="2310421"/>
            </a:xfrm>
          </p:grpSpPr>
          <p:sp>
            <p:nvSpPr>
              <p:cNvPr id="22" name="Eine Ecke des Rechtecks abrunden 21"/>
              <p:cNvSpPr/>
              <p:nvPr/>
            </p:nvSpPr>
            <p:spPr bwMode="gray">
              <a:xfrm>
                <a:off x="5155989" y="1709919"/>
                <a:ext cx="2232248" cy="2310421"/>
              </a:xfrm>
              <a:prstGeom prst="round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de-DE" sz="1400" dirty="0" smtClean="0">
                    <a:solidFill>
                      <a:schemeClr val="tx1"/>
                    </a:solidFill>
                  </a:rPr>
                  <a:t>Play</a:t>
                </a:r>
                <a:endParaRPr lang="de-DE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lussdiagramm: Daten 9"/>
              <p:cNvSpPr/>
              <p:nvPr/>
            </p:nvSpPr>
            <p:spPr bwMode="gray">
              <a:xfrm>
                <a:off x="5284064" y="2121167"/>
                <a:ext cx="1511598" cy="315373"/>
              </a:xfrm>
              <a:prstGeom prst="flowChartInputOutput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t</a:t>
                </a:r>
                <a:r>
                  <a:rPr lang="de-DE" sz="1400" dirty="0" err="1" smtClean="0">
                    <a:solidFill>
                      <a:schemeClr val="tx1"/>
                    </a:solidFill>
                  </a:rPr>
                  <a:t>asks</a:t>
                </a:r>
                <a:endParaRPr lang="de-DE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lussdiagramm: Daten 10"/>
              <p:cNvSpPr/>
              <p:nvPr/>
            </p:nvSpPr>
            <p:spPr bwMode="gray">
              <a:xfrm>
                <a:off x="5705788" y="2382286"/>
                <a:ext cx="1511598" cy="315373"/>
              </a:xfrm>
              <a:prstGeom prst="flowChartInputOutput">
                <a:avLst/>
              </a:prstGeom>
              <a:solidFill>
                <a:schemeClr val="accent3">
                  <a:lumMod val="10000"/>
                  <a:lumOff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 smtClean="0">
                    <a:solidFill>
                      <a:schemeClr val="tx1"/>
                    </a:solidFill>
                  </a:rPr>
                  <a:t>task</a:t>
                </a:r>
                <a:endParaRPr lang="de-DE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lussdiagramm: Daten 11"/>
              <p:cNvSpPr/>
              <p:nvPr/>
            </p:nvSpPr>
            <p:spPr bwMode="gray">
              <a:xfrm>
                <a:off x="5705788" y="2679428"/>
                <a:ext cx="1511598" cy="315373"/>
              </a:xfrm>
              <a:prstGeom prst="flowChartInputOutput">
                <a:avLst/>
              </a:prstGeom>
              <a:solidFill>
                <a:schemeClr val="accent3">
                  <a:lumMod val="10000"/>
                  <a:lumOff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 smtClean="0">
                    <a:solidFill>
                      <a:schemeClr val="tx1"/>
                    </a:solidFill>
                  </a:rPr>
                  <a:t>task</a:t>
                </a:r>
                <a:endParaRPr lang="de-DE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lussdiagramm: Daten 12"/>
              <p:cNvSpPr/>
              <p:nvPr/>
            </p:nvSpPr>
            <p:spPr bwMode="gray">
              <a:xfrm>
                <a:off x="5705788" y="2965494"/>
                <a:ext cx="1511598" cy="315373"/>
              </a:xfrm>
              <a:prstGeom prst="flowChartInputOutput">
                <a:avLst/>
              </a:prstGeom>
              <a:solidFill>
                <a:schemeClr val="accent3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 smtClean="0">
                    <a:solidFill>
                      <a:schemeClr val="tx1"/>
                    </a:solidFill>
                  </a:rPr>
                  <a:t>task</a:t>
                </a:r>
                <a:endParaRPr lang="de-DE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Flussdiagramm: Daten 31"/>
            <p:cNvSpPr/>
            <p:nvPr/>
          </p:nvSpPr>
          <p:spPr bwMode="gray">
            <a:xfrm>
              <a:off x="4005959" y="3264383"/>
              <a:ext cx="1511598" cy="315373"/>
            </a:xfrm>
            <a:prstGeom prst="flowChartInputOutpu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Flussdiagramm: Daten 32"/>
            <p:cNvSpPr/>
            <p:nvPr/>
          </p:nvSpPr>
          <p:spPr bwMode="gray">
            <a:xfrm>
              <a:off x="4005959" y="3585535"/>
              <a:ext cx="1511598" cy="315373"/>
            </a:xfrm>
            <a:prstGeom prst="flowChartInputOutpu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 smtClean="0">
                  <a:solidFill>
                    <a:schemeClr val="tx1"/>
                  </a:solidFill>
                </a:rPr>
                <a:t>task</a:t>
              </a:r>
              <a:endParaRPr lang="de-DE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gelmäßiges Fünfeck 5"/>
          <p:cNvSpPr/>
          <p:nvPr/>
        </p:nvSpPr>
        <p:spPr bwMode="gray">
          <a:xfrm>
            <a:off x="2583947" y="2417429"/>
            <a:ext cx="432048" cy="406747"/>
          </a:xfrm>
          <a:prstGeom prst="pentagon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P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8" name="Regelmäßiges Fünfeck 27"/>
          <p:cNvSpPr/>
          <p:nvPr/>
        </p:nvSpPr>
        <p:spPr bwMode="gray">
          <a:xfrm>
            <a:off x="2583947" y="2861654"/>
            <a:ext cx="432048" cy="406747"/>
          </a:xfrm>
          <a:prstGeom prst="pentagon">
            <a:avLst/>
          </a:prstGeom>
          <a:solidFill>
            <a:schemeClr val="accent3">
              <a:lumMod val="50000"/>
              <a:lumOff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C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9" name="Regelmäßiges Fünfeck 28"/>
          <p:cNvSpPr/>
          <p:nvPr/>
        </p:nvSpPr>
        <p:spPr bwMode="gray">
          <a:xfrm>
            <a:off x="2595071" y="3472376"/>
            <a:ext cx="432048" cy="406747"/>
          </a:xfrm>
          <a:prstGeom prst="pentagon">
            <a:avLst/>
          </a:prstGeom>
          <a:solidFill>
            <a:schemeClr val="accent3">
              <a:lumMod val="90000"/>
              <a:lumOff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X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753065"/>
            <a:ext cx="3267075" cy="2085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Pfeil nach unten 24"/>
          <p:cNvSpPr/>
          <p:nvPr/>
        </p:nvSpPr>
        <p:spPr bwMode="gray">
          <a:xfrm>
            <a:off x="3563888" y="4158516"/>
            <a:ext cx="2016224" cy="305361"/>
          </a:xfrm>
          <a:prstGeom prst="downArrow">
            <a:avLst/>
          </a:prstGeom>
          <a:solidFill>
            <a:schemeClr val="accent3">
              <a:lumMod val="90000"/>
              <a:lumOff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35" name="Pfeil nach unten 34"/>
          <p:cNvSpPr/>
          <p:nvPr/>
        </p:nvSpPr>
        <p:spPr bwMode="gray">
          <a:xfrm>
            <a:off x="3586449" y="5168615"/>
            <a:ext cx="2016224" cy="305361"/>
          </a:xfrm>
          <a:prstGeom prst="downArrow">
            <a:avLst/>
          </a:prstGeom>
          <a:solidFill>
            <a:schemeClr val="accent3">
              <a:lumMod val="90000"/>
              <a:lumOff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37" name="Flussdiagramm: Daten 36"/>
          <p:cNvSpPr/>
          <p:nvPr/>
        </p:nvSpPr>
        <p:spPr bwMode="gray">
          <a:xfrm>
            <a:off x="3816201" y="5556603"/>
            <a:ext cx="1511598" cy="320232"/>
          </a:xfrm>
          <a:prstGeom prst="flowChartInputOutput">
            <a:avLst/>
          </a:prstGeom>
          <a:solidFill>
            <a:schemeClr val="accent3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8" name="Flussdiagramm: Daten 37"/>
          <p:cNvSpPr/>
          <p:nvPr/>
        </p:nvSpPr>
        <p:spPr bwMode="gray">
          <a:xfrm>
            <a:off x="3816201" y="5858324"/>
            <a:ext cx="1511598" cy="320232"/>
          </a:xfrm>
          <a:prstGeom prst="flowChartInputOutput">
            <a:avLst/>
          </a:prstGeom>
          <a:solidFill>
            <a:schemeClr val="accent3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39" name="Flussdiagramm: Daten 38"/>
          <p:cNvSpPr/>
          <p:nvPr/>
        </p:nvSpPr>
        <p:spPr bwMode="gray">
          <a:xfrm>
            <a:off x="3816201" y="6148797"/>
            <a:ext cx="1511598" cy="320232"/>
          </a:xfrm>
          <a:prstGeom prst="flowChartInputOutput">
            <a:avLst/>
          </a:prstGeom>
          <a:solidFill>
            <a:schemeClr val="accent3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task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4" y="4543294"/>
            <a:ext cx="7711891" cy="5159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Gerader Verbinder 41"/>
          <p:cNvCxnSpPr/>
          <p:nvPr/>
        </p:nvCxnSpPr>
        <p:spPr bwMode="gray">
          <a:xfrm flipV="1">
            <a:off x="4277520" y="3845868"/>
            <a:ext cx="582512" cy="1422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 bwMode="gray">
          <a:xfrm>
            <a:off x="3995936" y="1628775"/>
            <a:ext cx="864096" cy="14094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75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3250" name="Picture 2" descr="Bildergebnis für bl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59" y="1025352"/>
            <a:ext cx="5832648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ür Ansi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5688">
            <a:off x="4781376" y="2484315"/>
            <a:ext cx="1064037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 bwMode="gray">
          <a:xfrm>
            <a:off x="675692" y="1269171"/>
            <a:ext cx="280365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6000" b="1" dirty="0" smtClean="0"/>
              <a:t>Blocks</a:t>
            </a:r>
            <a:endParaRPr lang="de-D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200297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Block stelle eine Möglichkeit der logischen Gruppierung dar und können mit direktiven angereicht werden, welche an die Tasks vererbt werden.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78" y="1650660"/>
            <a:ext cx="6480720" cy="4504330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5333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Blocks können wie eine Try-Catch Block für die Fehlerbehandlung verwendet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79" y="1628905"/>
            <a:ext cx="6791042" cy="4537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7625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7" name="Rechteck 6"/>
          <p:cNvSpPr/>
          <p:nvPr/>
        </p:nvSpPr>
        <p:spPr bwMode="gray">
          <a:xfrm>
            <a:off x="-9774" y="-16274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-9774" y="-15230"/>
            <a:ext cx="9153774" cy="687323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pic>
        <p:nvPicPr>
          <p:cNvPr id="54274" name="Picture 2" descr="Bildergebnis für vari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4032"/>
            <a:ext cx="6096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 bwMode="gray">
          <a:xfrm rot="18674700">
            <a:off x="296737" y="725432"/>
            <a:ext cx="23708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6000" b="1" dirty="0" smtClean="0"/>
              <a:t>Teil 2</a:t>
            </a:r>
            <a:endParaRPr lang="de-DE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3261455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80728"/>
            <a:ext cx="8640631" cy="504225"/>
          </a:xfrm>
        </p:spPr>
        <p:txBody>
          <a:bodyPr/>
          <a:lstStyle/>
          <a:p>
            <a:r>
              <a:rPr lang="de-DE" dirty="0" smtClean="0"/>
              <a:t>Basierend auf den Gruppen und Hosts, können unten den </a:t>
            </a:r>
            <a:r>
              <a:rPr lang="de-DE" dirty="0" err="1" smtClean="0"/>
              <a:t>group_vars</a:t>
            </a:r>
            <a:r>
              <a:rPr lang="de-DE" dirty="0" smtClean="0"/>
              <a:t> und </a:t>
            </a:r>
            <a:r>
              <a:rPr lang="de-DE" dirty="0" err="1" smtClean="0"/>
              <a:t>host_vars</a:t>
            </a:r>
            <a:r>
              <a:rPr lang="de-DE" dirty="0" smtClean="0"/>
              <a:t> Verzeichnissen weiter Variablen abgelegt werden.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9" y="4293096"/>
            <a:ext cx="8495904" cy="2062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628800"/>
            <a:ext cx="1762125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feil nach unten 15"/>
          <p:cNvSpPr/>
          <p:nvPr/>
        </p:nvSpPr>
        <p:spPr bwMode="gray">
          <a:xfrm>
            <a:off x="3671887" y="3861048"/>
            <a:ext cx="1116137" cy="262168"/>
          </a:xfrm>
          <a:prstGeom prst="downArrow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60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80728"/>
            <a:ext cx="8640631" cy="504225"/>
          </a:xfrm>
        </p:spPr>
        <p:txBody>
          <a:bodyPr/>
          <a:lstStyle/>
          <a:p>
            <a:r>
              <a:rPr lang="de-DE" dirty="0" smtClean="0"/>
              <a:t>Über das </a:t>
            </a:r>
            <a:r>
              <a:rPr lang="de-DE" dirty="0" err="1" smtClean="0"/>
              <a:t>var_files</a:t>
            </a:r>
            <a:r>
              <a:rPr lang="de-DE" dirty="0" smtClean="0"/>
              <a:t> Module können Variablen statisch oder dynamisch aus weiteren Dateien hinzugefügt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34" y="2060848"/>
            <a:ext cx="5664100" cy="31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6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CM Tools bieten gegenüber Shell Skripten erhebliche Vorteile was die Lesbarkeit, Workflow und UI </a:t>
            </a:r>
            <a:r>
              <a:rPr lang="de-DE" dirty="0" err="1" smtClean="0"/>
              <a:t>unterstützung</a:t>
            </a:r>
            <a:r>
              <a:rPr lang="de-DE" dirty="0" smtClean="0"/>
              <a:t> angeht.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Infrastructure </a:t>
            </a:r>
            <a:r>
              <a:rPr lang="de-DE" dirty="0" err="1" smtClean="0"/>
              <a:t>as</a:t>
            </a:r>
            <a:r>
              <a:rPr lang="de-DE" dirty="0" smtClean="0"/>
              <a:t> Code (</a:t>
            </a:r>
            <a:r>
              <a:rPr lang="de-DE" dirty="0" err="1" smtClean="0"/>
              <a:t>iac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3318" name="Picture 6" descr="Bildergebnis für shell script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415" r="4037" b="-415"/>
          <a:stretch/>
        </p:blipFill>
        <p:spPr bwMode="auto">
          <a:xfrm>
            <a:off x="0" y="0"/>
            <a:ext cx="9180512" cy="659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455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80728"/>
            <a:ext cx="8640631" cy="504225"/>
          </a:xfrm>
        </p:spPr>
        <p:txBody>
          <a:bodyPr/>
          <a:lstStyle/>
          <a:p>
            <a:r>
              <a:rPr lang="de-DE" dirty="0" smtClean="0"/>
              <a:t>Über die Kommandozeilen können als sog. extra-</a:t>
            </a:r>
            <a:r>
              <a:rPr lang="de-DE" dirty="0" err="1" smtClean="0"/>
              <a:t>vars</a:t>
            </a:r>
            <a:r>
              <a:rPr lang="de-DE" dirty="0" smtClean="0"/>
              <a:t> variablem als Parameter beim Playbook Aufruf mitgegeben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6" y="2908630"/>
            <a:ext cx="8642350" cy="43271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3717032"/>
            <a:ext cx="8643006" cy="456553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 bwMode="gray">
          <a:xfrm>
            <a:off x="2400701" y="2586475"/>
            <a:ext cx="43425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Eingabe von Variablen über die Kommandozeile:</a:t>
            </a:r>
            <a:endParaRPr lang="de-DE" sz="1400" dirty="0" smtClean="0"/>
          </a:p>
        </p:txBody>
      </p:sp>
      <p:sp>
        <p:nvSpPr>
          <p:cNvPr id="13" name="Textfeld 12"/>
          <p:cNvSpPr txBox="1"/>
          <p:nvPr/>
        </p:nvSpPr>
        <p:spPr bwMode="gray">
          <a:xfrm>
            <a:off x="4369220" y="3421468"/>
            <a:ext cx="4055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oder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86188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68" y="980728"/>
            <a:ext cx="8640631" cy="504225"/>
          </a:xfrm>
        </p:spPr>
        <p:txBody>
          <a:bodyPr/>
          <a:lstStyle/>
          <a:p>
            <a:r>
              <a:rPr lang="de-DE" dirty="0" smtClean="0"/>
              <a:t>Auch ganze Datei mit Variablen können als extra-</a:t>
            </a:r>
            <a:r>
              <a:rPr lang="de-DE" dirty="0" err="1" smtClean="0"/>
              <a:t>vars</a:t>
            </a:r>
            <a:r>
              <a:rPr lang="de-DE" dirty="0" smtClean="0"/>
              <a:t> über die Kommandozeile mitgegeben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81</a:t>
            </a:fld>
            <a:endParaRPr lang="de-DE"/>
          </a:p>
        </p:txBody>
      </p:sp>
      <p:grpSp>
        <p:nvGrpSpPr>
          <p:cNvPr id="9" name="Gruppieren 8"/>
          <p:cNvGrpSpPr/>
          <p:nvPr/>
        </p:nvGrpSpPr>
        <p:grpSpPr>
          <a:xfrm>
            <a:off x="1115616" y="3260887"/>
            <a:ext cx="6912768" cy="677575"/>
            <a:chOff x="1148045" y="2869958"/>
            <a:chExt cx="5267042" cy="389543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887" y="2964226"/>
              <a:ext cx="2743200" cy="295275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045" y="2869958"/>
              <a:ext cx="2524125" cy="342900"/>
            </a:xfrm>
            <a:prstGeom prst="rect">
              <a:avLst/>
            </a:prstGeom>
          </p:spPr>
        </p:pic>
      </p:grpSp>
      <p:sp>
        <p:nvSpPr>
          <p:cNvPr id="14" name="Textfeld 13"/>
          <p:cNvSpPr txBox="1"/>
          <p:nvPr/>
        </p:nvSpPr>
        <p:spPr bwMode="gray">
          <a:xfrm>
            <a:off x="2243606" y="3127429"/>
            <a:ext cx="46567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smtClean="0"/>
              <a:t>Übergabe von Variablen Datei über Kommandozeile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2466560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 einem komplexeren Ansible Project gibt es mehrere orte, an denen Variablem definiert werden können, abhängig davon ist deren Priorität.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Ansible für </a:t>
            </a:r>
            <a:r>
              <a:rPr lang="de-DE" dirty="0" smtClean="0"/>
              <a:t>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38" y="1529626"/>
            <a:ext cx="2736304" cy="471151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 bwMode="gray">
          <a:xfrm>
            <a:off x="2411314" y="1545137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/>
              <a:t>g</a:t>
            </a:r>
            <a:r>
              <a:rPr lang="de-DE" sz="1400" dirty="0" smtClean="0"/>
              <a:t>eringste Priorität</a:t>
            </a:r>
            <a:endParaRPr lang="de-DE" sz="1400" dirty="0" smtClean="0"/>
          </a:p>
        </p:txBody>
      </p:sp>
      <p:sp>
        <p:nvSpPr>
          <p:cNvPr id="8" name="Textfeld 7"/>
          <p:cNvSpPr txBox="1"/>
          <p:nvPr/>
        </p:nvSpPr>
        <p:spPr bwMode="gray">
          <a:xfrm>
            <a:off x="2411314" y="5937520"/>
            <a:ext cx="15965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400" dirty="0" err="1"/>
              <a:t>h</a:t>
            </a:r>
            <a:r>
              <a:rPr lang="de-DE" sz="1400" dirty="0" err="1" smtClean="0"/>
              <a:t>öhchste</a:t>
            </a:r>
            <a:r>
              <a:rPr lang="de-DE" sz="1400" dirty="0" smtClean="0"/>
              <a:t> </a:t>
            </a:r>
            <a:r>
              <a:rPr lang="de-DE" sz="1400" dirty="0" smtClean="0"/>
              <a:t>Priorität</a:t>
            </a:r>
            <a:endParaRPr lang="de-DE" sz="1400" dirty="0" smtClean="0"/>
          </a:p>
        </p:txBody>
      </p:sp>
      <p:sp>
        <p:nvSpPr>
          <p:cNvPr id="9" name="Pfeil nach unten 8"/>
          <p:cNvSpPr/>
          <p:nvPr/>
        </p:nvSpPr>
        <p:spPr bwMode="gray">
          <a:xfrm>
            <a:off x="4139506" y="1617040"/>
            <a:ext cx="216024" cy="4535924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gray">
          <a:xfrm>
            <a:off x="194377" y="6339999"/>
            <a:ext cx="45050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/>
              <a:t>http://docs.ansible.com/ansible/playbooks_variables.html</a:t>
            </a:r>
            <a:endParaRPr lang="de-DE" sz="1200" dirty="0" smtClean="0"/>
          </a:p>
        </p:txBody>
      </p:sp>
    </p:spTree>
    <p:extLst>
      <p:ext uri="{BB962C8B-B14F-4D97-AF65-F5344CB8AC3E}">
        <p14:creationId xmlns:p14="http://schemas.microsoft.com/office/powerpoint/2010/main" val="415346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59394" name="Picture 2" descr="Bildergebnis für aws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" y="0"/>
            <a:ext cx="9150531" cy="68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ildergebnis für Ansi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480">
            <a:off x="3777434" y="1852710"/>
            <a:ext cx="1326069" cy="10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85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Dieses Bild zeigt das einfachste mögliche Szenario wie in AWS eine Netzwerkt aufgebaut ist.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636609"/>
            <a:ext cx="5562600" cy="451485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Cloud Support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883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 die Server in der Cloud Dynamisch aufbaut werden können und somit DNS Name und IP Adresse variable sind, müssen diese ermittelt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Cloud Support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623532"/>
            <a:ext cx="3610269" cy="234385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35" y="2079403"/>
            <a:ext cx="1150290" cy="147368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 bwMode="gray">
          <a:xfrm>
            <a:off x="3193261" y="5838785"/>
            <a:ext cx="220573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smtClean="0"/>
              <a:t>Dynamic </a:t>
            </a:r>
            <a:r>
              <a:rPr lang="de-DE" sz="1400" dirty="0" err="1" smtClean="0"/>
              <a:t>Inentory</a:t>
            </a:r>
            <a:r>
              <a:rPr lang="de-DE" sz="1400" dirty="0" smtClean="0"/>
              <a:t> Script</a:t>
            </a:r>
          </a:p>
          <a:p>
            <a:pPr algn="ctr">
              <a:buClr>
                <a:schemeClr val="accent3"/>
              </a:buClr>
            </a:pPr>
            <a:r>
              <a:rPr lang="de-DE" sz="1400" dirty="0" smtClean="0"/>
              <a:t>(must </a:t>
            </a:r>
            <a:r>
              <a:rPr lang="de-DE" sz="1400" dirty="0" err="1" smtClean="0"/>
              <a:t>return</a:t>
            </a:r>
            <a:r>
              <a:rPr lang="de-DE" sz="1400" dirty="0" smtClean="0"/>
              <a:t> JSON)</a:t>
            </a:r>
            <a:endParaRPr lang="de-DE" sz="1400" dirty="0" smtClean="0"/>
          </a:p>
        </p:txBody>
      </p:sp>
      <p:cxnSp>
        <p:nvCxnSpPr>
          <p:cNvPr id="10" name="Gewinkelte Verbindung 9"/>
          <p:cNvCxnSpPr>
            <a:stCxn id="11" idx="1"/>
            <a:endCxn id="3" idx="2"/>
          </p:cNvCxnSpPr>
          <p:nvPr/>
        </p:nvCxnSpPr>
        <p:spPr bwMode="gray">
          <a:xfrm rot="10800000">
            <a:off x="1912639" y="3967388"/>
            <a:ext cx="1630849" cy="115114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87" y="4365890"/>
            <a:ext cx="1505280" cy="150528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 bwMode="gray">
          <a:xfrm>
            <a:off x="6689698" y="1920756"/>
            <a:ext cx="8065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smtClean="0"/>
              <a:t>Playbook</a:t>
            </a:r>
          </a:p>
        </p:txBody>
      </p:sp>
      <p:sp>
        <p:nvSpPr>
          <p:cNvPr id="26" name="Textfeld 25"/>
          <p:cNvSpPr txBox="1"/>
          <p:nvPr/>
        </p:nvSpPr>
        <p:spPr bwMode="gray">
          <a:xfrm>
            <a:off x="2142967" y="4795365"/>
            <a:ext cx="10804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smtClean="0"/>
              <a:t>Read </a:t>
            </a:r>
            <a:r>
              <a:rPr lang="de-DE" sz="1400" dirty="0" err="1" smtClean="0"/>
              <a:t>by</a:t>
            </a:r>
            <a:r>
              <a:rPr lang="de-DE" sz="1400" dirty="0" smtClean="0"/>
              <a:t> tag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7359"/>
            <a:ext cx="504056" cy="68004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99" y="2136200"/>
            <a:ext cx="504056" cy="680044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50" y="2821886"/>
            <a:ext cx="504056" cy="68004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4" y="2949193"/>
            <a:ext cx="504056" cy="68004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0" y="3080294"/>
            <a:ext cx="504056" cy="680044"/>
          </a:xfrm>
          <a:prstGeom prst="rect">
            <a:avLst/>
          </a:prstGeom>
        </p:spPr>
      </p:pic>
      <p:cxnSp>
        <p:nvCxnSpPr>
          <p:cNvPr id="37" name="Gewinkelte Verbindung 36"/>
          <p:cNvCxnSpPr>
            <a:stCxn id="7" idx="2"/>
            <a:endCxn id="11" idx="3"/>
          </p:cNvCxnSpPr>
          <p:nvPr/>
        </p:nvCxnSpPr>
        <p:spPr bwMode="gray">
          <a:xfrm rot="5400000">
            <a:off x="5344951" y="3256901"/>
            <a:ext cx="1565446" cy="215781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 bwMode="gray">
          <a:xfrm>
            <a:off x="5402171" y="4811321"/>
            <a:ext cx="14912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smtClean="0"/>
              <a:t>Read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script</a:t>
            </a:r>
            <a:endParaRPr lang="de-DE" sz="1400" dirty="0" smtClean="0"/>
          </a:p>
        </p:txBody>
      </p:sp>
      <p:cxnSp>
        <p:nvCxnSpPr>
          <p:cNvPr id="42" name="Gerade Verbindung mit Pfeil 41"/>
          <p:cNvCxnSpPr>
            <a:stCxn id="7" idx="1"/>
          </p:cNvCxnSpPr>
          <p:nvPr/>
        </p:nvCxnSpPr>
        <p:spPr bwMode="gray">
          <a:xfrm flipH="1" flipV="1">
            <a:off x="2433055" y="2476222"/>
            <a:ext cx="4198380" cy="340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7" idx="1"/>
            <a:endCxn id="31" idx="3"/>
          </p:cNvCxnSpPr>
          <p:nvPr/>
        </p:nvCxnSpPr>
        <p:spPr bwMode="gray">
          <a:xfrm flipH="1">
            <a:off x="3039406" y="2816244"/>
            <a:ext cx="3592029" cy="345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7" idx="1"/>
            <a:endCxn id="29" idx="3"/>
          </p:cNvCxnSpPr>
          <p:nvPr/>
        </p:nvCxnSpPr>
        <p:spPr bwMode="gray">
          <a:xfrm flipH="1" flipV="1">
            <a:off x="1547664" y="2627381"/>
            <a:ext cx="5083771" cy="188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 bwMode="gray">
          <a:xfrm rot="319054">
            <a:off x="3696577" y="2414332"/>
            <a:ext cx="26322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de-DE" sz="1400" dirty="0" smtClean="0"/>
              <a:t>Provision </a:t>
            </a:r>
            <a:r>
              <a:rPr lang="de-DE" sz="1400" dirty="0" err="1" smtClean="0"/>
              <a:t>based</a:t>
            </a:r>
            <a:r>
              <a:rPr lang="de-DE" sz="1400" dirty="0" smtClean="0"/>
              <a:t> on Inventory</a:t>
            </a:r>
          </a:p>
        </p:txBody>
      </p:sp>
    </p:spTree>
    <p:extLst>
      <p:ext uri="{BB962C8B-B14F-4D97-AF65-F5344CB8AC3E}">
        <p14:creationId xmlns:p14="http://schemas.microsoft.com/office/powerpoint/2010/main" val="2195315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Neben dem Dynamic </a:t>
            </a:r>
            <a:r>
              <a:rPr lang="de-DE" dirty="0"/>
              <a:t>I</a:t>
            </a:r>
            <a:r>
              <a:rPr lang="de-DE" dirty="0" smtClean="0"/>
              <a:t>nventory können Server auch während des Playbook Durchlaufs dem </a:t>
            </a:r>
            <a:r>
              <a:rPr lang="de-DE" dirty="0"/>
              <a:t>Inventory </a:t>
            </a:r>
            <a:r>
              <a:rPr lang="de-DE" dirty="0" smtClean="0"/>
              <a:t>hinzugefügt werden.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Ansible Cloud Support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12" y="1772816"/>
            <a:ext cx="5845975" cy="4116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916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251969" y="908650"/>
            <a:ext cx="8640631" cy="504225"/>
          </a:xfrm>
        </p:spPr>
        <p:txBody>
          <a:bodyPr/>
          <a:lstStyle/>
          <a:p>
            <a:r>
              <a:rPr lang="de-DE" dirty="0" smtClean="0"/>
              <a:t>Übung 5: In dieser Übung bringen wir unsere Anwendung nun auf unsere Produktivumgebung in die AWS-Cloud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gray">
          <a:xfrm>
            <a:off x="341156" y="6185075"/>
            <a:ext cx="81245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1200" dirty="0"/>
              <a:t>https://github.com/senacor/infrastructure-as-code-with-ansible/tree/master/50_Use_AWS_Environment</a:t>
            </a:r>
            <a:endParaRPr lang="de-DE" sz="1200" dirty="0" smtClean="0"/>
          </a:p>
        </p:txBody>
      </p:sp>
      <p:pic>
        <p:nvPicPr>
          <p:cNvPr id="3" name="Grafik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00" y="1605931"/>
            <a:ext cx="7012459" cy="4554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0781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Verwendung von Shell </a:t>
            </a:r>
            <a:r>
              <a:rPr lang="de-DE" dirty="0"/>
              <a:t>Skripten </a:t>
            </a:r>
            <a:r>
              <a:rPr lang="de-DE" dirty="0" smtClean="0"/>
              <a:t>ist möglich, aber CM Tool wie Ansible bieten klare Vorteile gegenüber Shell Skripten.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Einführung: Infrastructure </a:t>
            </a:r>
            <a:r>
              <a:rPr lang="de-DE" dirty="0" err="1" smtClean="0"/>
              <a:t>as</a:t>
            </a:r>
            <a:r>
              <a:rPr lang="de-DE" dirty="0" smtClean="0"/>
              <a:t> Code (</a:t>
            </a:r>
            <a:r>
              <a:rPr lang="de-DE" dirty="0" err="1" smtClean="0"/>
              <a:t>iac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CC26C6A-0CF6-4B2A-95E7-F1C069A1222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6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9592" y="1653841"/>
            <a:ext cx="2780531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Shell Script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99592" y="2064428"/>
            <a:ext cx="2780531" cy="165260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marL="1572" lvl="1" indent="0">
              <a:buNone/>
            </a:pPr>
            <a:r>
              <a:rPr lang="de-DE" dirty="0" smtClean="0"/>
              <a:t>echo „</a:t>
            </a:r>
            <a:r>
              <a:rPr lang="de-DE" dirty="0" err="1" smtClean="0"/>
              <a:t>spock</a:t>
            </a:r>
            <a:r>
              <a:rPr lang="de-DE" dirty="0" smtClean="0"/>
              <a:t>:*:1010:1010:Spock:/</a:t>
            </a:r>
            <a:r>
              <a:rPr lang="de-DE" dirty="0" err="1" smtClean="0"/>
              <a:t>home</a:t>
            </a:r>
            <a:r>
              <a:rPr lang="de-DE" dirty="0" smtClean="0"/>
              <a:t>/</a:t>
            </a:r>
            <a:r>
              <a:rPr lang="de-DE" dirty="0" err="1" smtClean="0"/>
              <a:t>spock</a:t>
            </a:r>
            <a:r>
              <a:rPr lang="de-DE" dirty="0"/>
              <a:t>:/bin/sh</a:t>
            </a:r>
            <a:r>
              <a:rPr lang="de-DE" dirty="0" smtClean="0"/>
              <a:t>“ \ &gt;&gt; /</a:t>
            </a:r>
            <a:r>
              <a:rPr lang="de-DE" dirty="0" err="1" smtClean="0"/>
              <a:t>etc</a:t>
            </a:r>
            <a:r>
              <a:rPr lang="de-DE" dirty="0" smtClean="0"/>
              <a:t>/</a:t>
            </a:r>
            <a:r>
              <a:rPr lang="de-DE" dirty="0" err="1" smtClean="0"/>
              <a:t>passwd</a:t>
            </a:r>
            <a:endParaRPr lang="de-DE" dirty="0" smtClean="0"/>
          </a:p>
          <a:p>
            <a:pPr marL="1572" lvl="1" indent="0">
              <a:buNone/>
            </a:pPr>
            <a:r>
              <a:rPr lang="de-DE" dirty="0" smtClean="0"/>
              <a:t>(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Spock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passwd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3979" y="1669331"/>
            <a:ext cx="2780531" cy="334962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9" rIns="72009" bIns="72009" anchor="ctr"/>
          <a:lstStyle/>
          <a:p>
            <a:pPr algn="ctr">
              <a:spcBef>
                <a:spcPct val="30000"/>
              </a:spcBef>
              <a:buClr>
                <a:schemeClr val="tx1"/>
              </a:buClr>
              <a:buFont typeface="Wingdings" charset="0"/>
              <a:buNone/>
            </a:pPr>
            <a:r>
              <a:rPr lang="de-DE" sz="1400" b="1" dirty="0" smtClean="0">
                <a:solidFill>
                  <a:schemeClr val="bg1"/>
                </a:solidFill>
              </a:rPr>
              <a:t>Ansible Script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5463979" y="2064426"/>
            <a:ext cx="2780531" cy="165260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marL="1572" lvl="1" indent="0">
              <a:buNone/>
            </a:pPr>
            <a:r>
              <a:rPr lang="en-US" dirty="0" smtClean="0"/>
              <a:t>- user</a:t>
            </a:r>
            <a:r>
              <a:rPr lang="en-US" dirty="0"/>
              <a:t>: </a:t>
            </a:r>
            <a:endParaRPr lang="en-US" dirty="0" smtClean="0"/>
          </a:p>
          <a:p>
            <a:pPr marL="1572" lvl="1" indent="0">
              <a:buNone/>
            </a:pPr>
            <a:r>
              <a:rPr lang="en-US" dirty="0" smtClean="0"/>
              <a:t>     name</a:t>
            </a:r>
            <a:r>
              <a:rPr lang="en-US" dirty="0"/>
              <a:t>: </a:t>
            </a:r>
            <a:r>
              <a:rPr lang="en-US" dirty="0" err="1"/>
              <a:t>james</a:t>
            </a:r>
            <a:r>
              <a:rPr lang="en-US" dirty="0"/>
              <a:t> </a:t>
            </a:r>
            <a:endParaRPr lang="en-US" dirty="0" smtClean="0"/>
          </a:p>
          <a:p>
            <a:pPr marL="1572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shell</a:t>
            </a:r>
            <a:r>
              <a:rPr lang="en-US" dirty="0"/>
              <a:t>: /bin/bash </a:t>
            </a:r>
            <a:endParaRPr lang="en-US" dirty="0" smtClean="0"/>
          </a:p>
          <a:p>
            <a:pPr marL="1572" lvl="1" indent="0">
              <a:buNone/>
            </a:pPr>
            <a:r>
              <a:rPr lang="en-US" dirty="0"/>
              <a:t> </a:t>
            </a:r>
            <a:r>
              <a:rPr lang="en-US" dirty="0" smtClean="0"/>
              <a:t>    groups</a:t>
            </a:r>
            <a:r>
              <a:rPr lang="en-US" dirty="0"/>
              <a:t>: </a:t>
            </a:r>
            <a:r>
              <a:rPr lang="en-US" dirty="0" err="1" smtClean="0"/>
              <a:t>sience</a:t>
            </a:r>
            <a:endParaRPr lang="en-US" dirty="0"/>
          </a:p>
          <a:p>
            <a:pPr marL="1572" lvl="1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 bwMode="gray">
          <a:xfrm>
            <a:off x="3940129" y="2204864"/>
            <a:ext cx="126316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de-DE" sz="7200" dirty="0" smtClean="0">
                <a:solidFill>
                  <a:srgbClr val="DF0917"/>
                </a:solidFill>
              </a:rPr>
              <a:t>VS</a:t>
            </a:r>
            <a:endParaRPr lang="de-DE" sz="1400" dirty="0" smtClean="0">
              <a:solidFill>
                <a:srgbClr val="DF0917"/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50825" y="3933056"/>
            <a:ext cx="4105151" cy="230425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Keine Installation nötig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Die meisten Systeme bieten mächtige Shell-Sprachen </a:t>
            </a:r>
          </a:p>
          <a:p>
            <a:pPr marL="1572" lvl="1" indent="0">
              <a:buNone/>
            </a:pPr>
            <a:endParaRPr lang="de-DE" dirty="0" smtClean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788024" y="3933056"/>
            <a:ext cx="4104577" cy="230425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72009" tIns="72000" rIns="72009" bIns="72009"/>
          <a:lstStyle>
            <a:defPPr>
              <a:defRPr lang="de-DE"/>
            </a:defPPr>
            <a:lvl2pPr marL="287322" lvl="1" indent="-285750">
              <a:spcBef>
                <a:spcPct val="30000"/>
              </a:spcBef>
              <a:buClr>
                <a:schemeClr val="accent3"/>
              </a:buClr>
              <a:buFont typeface="Wingdings" pitchFamily="2" charset="2"/>
              <a:buChar char="§"/>
              <a:defRPr sz="1400"/>
            </a:lvl2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Es werden Module für die meisten Aufgaben bereitgestellt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Deklarativer Ansatz liefert besserer Ergebnisse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Idempotenz</a:t>
            </a:r>
            <a:r>
              <a:rPr lang="de-DE" dirty="0" smtClean="0"/>
              <a:t> ist direkt gegeben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Klar lesbarerer und strukturierter Code durch DSLs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Support für Security, Connectivity, Konfiguration etc.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75615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UBahLAgUuE8QnWpYdj4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P6uN6WXE.j0gAlZEVNu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UBahLAgUuE8QnWpYdj4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P6uN6WXE.j0gAlZEVNu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UBahLAgUuE8QnWpYdj4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z4NkEeO4ki.POJtroc4l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ioDt6AmGUKwy1eDrYzRG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z4NkEeO4ki.POJtroc4l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ioDt6AmGUKwy1eDrYzRG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bHgZdEcEiWyyvQGDeqj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6_NitDLeEC5XLHHeGN.5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xM.Skp3E6AEO9R1XMC7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bHgZdEcEiWyyvQGDeqj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6_NitDLeEC5XLHHeGN.5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yErTsLJ2Em3xDdCjJ8L9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yErTsLJ2Em3xDdCjJ8L9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yErTsLJ2Em3xDdCjJ8L9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yErTsLJ2Em3xDdCjJ8L9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WvJ5CRD.02ZfCuNTUsH4g"/>
  <p:tag name="VCT-BODYINDENTATION" val="0;0;0;14.17323;14.17323;28.34646;28.32677;42.5;42.51968;56.69291;42.51968;56.69291;42.51968;56.69291;42.51968;56.69291;42.51968;56.69291;"/>
  <p:tag name="VCT-BULLETVISIBILITY" val="G ********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5yidbHHnEql8lqTa4gX2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yErTsLJ2Em3xDdCjJ8L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ElLO_ohVUuY.HyLYUhpL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VfH6_CRfUKPT1oLzn7g6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FD2upTgQ0GFPng9f.Xws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isvxWyskiyTSqujaOH7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T8H_AicQkSH7led7q7u8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XxumHcmUamNrliuudfy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Mw0lof.0mp5nY3aq5Ry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ux2cf9S80ikGoyDQdJL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gJME2O.kqxgERZt3RXQ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gAwgKrZka3UNKMucMJs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xwYJ85rkOwnvgd94eeG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6A96uaG0uBDGOa9l2lS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wtuUy7FWUeG0BtalBGg9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Kh6DBg30KsuaBirDMDD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aDKIM8TckKiRJCcNOVHR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zC_Dqx6OUy9iR.mFQO_1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g9RdmxkkeoAB_5Nk2sF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cFguW7I0OA8XG500kir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2Dc6FaLEWg81zY6seVq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z4NkEeO4ki.POJtroc4l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15.25"/>
  <p:tag name="ORIGTOP" val="70.75"/>
  <p:tag name="ORIGHEIGHT" val="31.25"/>
  <p:tag name="ORIGWIDTH" val="6.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15.25"/>
  <p:tag name="ORIGTOP" val="70.75"/>
  <p:tag name="ORIGHEIGHT" val="31.25"/>
  <p:tag name="ORIGWIDTH" val="6.3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15.25"/>
  <p:tag name="ORIGTOP" val="70.75"/>
  <p:tag name="ORIGHEIGHT" val="31.25"/>
  <p:tag name="ORIGWIDTH" val="6.37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ioDt6AmGUKwy1eDrYzRG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15.25"/>
  <p:tag name="ORIGTOP" val="70.75"/>
  <p:tag name="ORIGHEIGHT" val="31.25"/>
  <p:tag name="ORIGWIDTH" val="6.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LEFT" val="315.25"/>
  <p:tag name="ORIGTOP" val="70.75"/>
  <p:tag name="ORIGHEIGHT" val="31.25"/>
  <p:tag name="ORIGWIDTH" val="6.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 143.875"/>
  <p:tag name="TOP" val=" 207"/>
  <p:tag name="THINKCELLSHAPEDONOTDELETE" val="p3T7d9o1jCkSN2KUJRwrU1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29.04.2011 12:45:31"/>
  <p:tag name="VCT-TEMPLATE" val="Senacor Vorlage.potx"/>
  <p:tag name="VCTMASTER" val="Senacor Vorlage"/>
  <p:tag name="VCT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WpOHYygUOZpSkbz6FuL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bHgZdEcEiWyyvQGDeqj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6_NitDLeEC5XLHHeGN.5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j2kWMdKESLPhnlgaTlAA"/>
</p:tagLst>
</file>

<file path=ppt/theme/theme1.xml><?xml version="1.0" encoding="utf-8"?>
<a:theme xmlns:a="http://schemas.openxmlformats.org/drawingml/2006/main" name="Senacor_PowerPoint_Vorlage">
  <a:themeElements>
    <a:clrScheme name="senacor">
      <a:dk1>
        <a:sysClr val="windowText" lastClr="000000"/>
      </a:dk1>
      <a:lt1>
        <a:sysClr val="window" lastClr="FFFFFF"/>
      </a:lt1>
      <a:dk2>
        <a:srgbClr val="9B9B9B"/>
      </a:dk2>
      <a:lt2>
        <a:srgbClr val="5F5F5F"/>
      </a:lt2>
      <a:accent1>
        <a:srgbClr val="BEBEBE"/>
      </a:accent1>
      <a:accent2>
        <a:srgbClr val="DCDCDC"/>
      </a:accent2>
      <a:accent3>
        <a:srgbClr val="0C4650"/>
      </a:accent3>
      <a:accent4>
        <a:srgbClr val="4D7178"/>
      </a:accent4>
      <a:accent5>
        <a:srgbClr val="8BA6AD"/>
      </a:accent5>
      <a:accent6>
        <a:srgbClr val="C2D1D3"/>
      </a:accent6>
      <a:hlink>
        <a:srgbClr val="961234"/>
      </a:hlink>
      <a:folHlink>
        <a:srgbClr val="961234"/>
      </a:folHlink>
    </a:clrScheme>
    <a:fontScheme name="Senaco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975" indent="-180975">
          <a:buClr>
            <a:schemeClr val="accent3"/>
          </a:buClr>
          <a:buFont typeface="Wingdings" pitchFamily="2" charset="2"/>
          <a:buChar char="§"/>
          <a:defRPr sz="1400" dirty="0" err="1" smtClean="0"/>
        </a:defPPr>
      </a:lstStyle>
    </a:txDef>
  </a:objectDefaults>
  <a:extraClrSchemeLst/>
  <a:custClrLst>
    <a:custClr name="Akzent Rot">
      <a:srgbClr val="DF0917"/>
    </a:custClr>
    <a:custClr name="Ampel Gelb">
      <a:srgbClr val="FFD500"/>
    </a:custClr>
    <a:custClr name="Ampel Grün">
      <a:srgbClr val="059E7F"/>
    </a:custClr>
  </a:custClrLst>
</a:theme>
</file>

<file path=ppt/theme/theme2.xml><?xml version="1.0" encoding="utf-8"?>
<a:theme xmlns:a="http://schemas.openxmlformats.org/drawingml/2006/main" name="Larissa-Design">
  <a:themeElements>
    <a:clrScheme name="senacor">
      <a:dk1>
        <a:sysClr val="windowText" lastClr="000000"/>
      </a:dk1>
      <a:lt1>
        <a:sysClr val="window" lastClr="FFFFFF"/>
      </a:lt1>
      <a:dk2>
        <a:srgbClr val="9B9B9B"/>
      </a:dk2>
      <a:lt2>
        <a:srgbClr val="5F5F5F"/>
      </a:lt2>
      <a:accent1>
        <a:srgbClr val="BEBEBE"/>
      </a:accent1>
      <a:accent2>
        <a:srgbClr val="DCDCDC"/>
      </a:accent2>
      <a:accent3>
        <a:srgbClr val="0C4650"/>
      </a:accent3>
      <a:accent4>
        <a:srgbClr val="4D7178"/>
      </a:accent4>
      <a:accent5>
        <a:srgbClr val="8BA6AD"/>
      </a:accent5>
      <a:accent6>
        <a:srgbClr val="C2D1D3"/>
      </a:accent6>
      <a:hlink>
        <a:srgbClr val="961234"/>
      </a:hlink>
      <a:folHlink>
        <a:srgbClr val="961234"/>
      </a:folHlink>
    </a:clrScheme>
    <a:fontScheme name="Senaco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senacor">
      <a:dk1>
        <a:sysClr val="windowText" lastClr="000000"/>
      </a:dk1>
      <a:lt1>
        <a:sysClr val="window" lastClr="FFFFFF"/>
      </a:lt1>
      <a:dk2>
        <a:srgbClr val="9B9B9B"/>
      </a:dk2>
      <a:lt2>
        <a:srgbClr val="5F5F5F"/>
      </a:lt2>
      <a:accent1>
        <a:srgbClr val="BEBEBE"/>
      </a:accent1>
      <a:accent2>
        <a:srgbClr val="DCDCDC"/>
      </a:accent2>
      <a:accent3>
        <a:srgbClr val="0C4650"/>
      </a:accent3>
      <a:accent4>
        <a:srgbClr val="4D7178"/>
      </a:accent4>
      <a:accent5>
        <a:srgbClr val="8BA6AD"/>
      </a:accent5>
      <a:accent6>
        <a:srgbClr val="C2D1D3"/>
      </a:accent6>
      <a:hlink>
        <a:srgbClr val="961234"/>
      </a:hlink>
      <a:folHlink>
        <a:srgbClr val="961234"/>
      </a:folHlink>
    </a:clrScheme>
    <a:fontScheme name="Senaco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Senacor_PowerPoint_Vorlage</Template>
  <TotalTime>0</TotalTime>
  <Words>3393</Words>
  <Application>Microsoft Office PowerPoint</Application>
  <PresentationFormat>Bildschirmpräsentation (4:3)</PresentationFormat>
  <Paragraphs>856</Paragraphs>
  <Slides>87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7" baseType="lpstr">
      <vt:lpstr>MS PGothic</vt:lpstr>
      <vt:lpstr>Arial</vt:lpstr>
      <vt:lpstr>Bernard MT Condensed</vt:lpstr>
      <vt:lpstr>Courier New</vt:lpstr>
      <vt:lpstr>Symbol</vt:lpstr>
      <vt:lpstr>terminal</vt:lpstr>
      <vt:lpstr>Verdana</vt:lpstr>
      <vt:lpstr>Wingdings</vt:lpstr>
      <vt:lpstr>Senacor_PowerPoint_Vorlage</vt:lpstr>
      <vt:lpstr>think-cell Folie</vt:lpstr>
      <vt:lpstr>DevOps / Infrastructure as Code mit Ansible</vt:lpstr>
      <vt:lpstr>Agenda Tag 1:</vt:lpstr>
      <vt:lpstr>Agenda Tag 2:</vt:lpstr>
      <vt:lpstr>Der DevOps Lifecycle beschreibt einen kontinuierlichen Prozess um Software zu bauen, in Produktion auszuliefern und zu betreiben.  </vt:lpstr>
      <vt:lpstr>Für den Bereich Configuration-Management (CM) und Deployment sind mit  Puppet, CHEF, Ansible und Saltstack gleich vier Tool verfügbar.</vt:lpstr>
      <vt:lpstr>PowerPoint-Präsentation</vt:lpstr>
      <vt:lpstr>IaC ist die Automatisierung von IT Operations durch die Bereitstellung von Code statt manueller Prozesse.</vt:lpstr>
      <vt:lpstr>CM Tools bieten gegenüber Shell Skripten erhebliche Vorteile was die Lesbarkeit, Workflow und UI unterstützung angeht. </vt:lpstr>
      <vt:lpstr>Die Verwendung von Shell Skripten ist möglich, aber CM Tool wie Ansible bieten klare Vorteile gegenüber Shell Skripten. </vt:lpstr>
      <vt:lpstr>Für den Bereich Configuration-Management (CM) und Deployment sind mit  Puppet, CHEF, Ansible und Saltstack sind gleich vier Tool verfügbar.</vt:lpstr>
      <vt:lpstr>Die Verwaltung und das Deployment von wenigen VM ist noch möglich, aber bei Massen von VM ist ein Tool zur Automatisierung unumgänglich.</vt:lpstr>
      <vt:lpstr>Tools helfen, die unterschiedlichen Umgebungen zu managen, um fehlerhafte Deployments zu verhindern. </vt:lpstr>
      <vt:lpstr>Tools helfen im Fehlerfall nachvollziehen zu können, welche Änderungen unternommen wurden und diese zurück zu rollen. </vt:lpstr>
      <vt:lpstr>PowerPoint-Präsentation</vt:lpstr>
      <vt:lpstr>Im Vergleich der Tools stellt sich Ansible als Sieger heraus, allerdings ist dies stark vom Projektkontext abhängig. </vt:lpstr>
      <vt:lpstr>Die Google Trend Analyse der letzten 5 Jahre zeigt, dass Ansible die alten Player Puppet und Chef mittlerweile überholt hat. </vt:lpstr>
      <vt:lpstr>Für die weitere betrachtung</vt:lpstr>
      <vt:lpstr>PowerPoint-Präsentation</vt:lpstr>
      <vt:lpstr>Ansible wurde 2012 von Michael DeHaan gegründet und ist mittlerweile Teil des RedHat Portfolios und aktuell in der Version 2.3.0. verfügbar. </vt:lpstr>
      <vt:lpstr>Ansible funktioniert indem es sich via ssh auf den Knoten verbindet und kleine Python Programme (Modules) darauf pushed und ausführt. </vt:lpstr>
      <vt:lpstr>Die Ansible Architektur ist sehr geradlinig aufgebaut und besteht aus wenigen Komponenten.</vt:lpstr>
      <vt:lpstr>Um eine erste Ad-Hoc Verbindung mit Ansible auf die Server herzustellen, muss lediglich die SSH-Verbindung und ein Inventory erstellt werden. </vt:lpstr>
      <vt:lpstr>Module sind kleine Programme welche bestimmte Funktionalität abbilden und somit ein Teil der Mächtigkeit von Ansible ausmachen</vt:lpstr>
      <vt:lpstr>PowerPoint-Präsentation</vt:lpstr>
      <vt:lpstr>Ein Playbooks hat einen hierarchisch und besteht aus einem oder mehreren Palys mit jeweils eigenen Bestandteilen. </vt:lpstr>
      <vt:lpstr>Ansible Playbooks bieten die Grundlage für die einfache aber mächtige Art und weise wie man mit Ansible Multi-Server Umgebungen Pflegt. </vt:lpstr>
      <vt:lpstr>PowerPoint-Präsentation</vt:lpstr>
      <vt:lpstr>Im wesentlichen ist ein Task ein konfigurierbarer Aufruf eines Moduls, welcher durch weiter optionale Elemente erweitert wird. </vt:lpstr>
      <vt:lpstr>Tasks werden im Playbook sequenziell ausgeführt und werden idealerweise immer mit einem sprechenden Namen versehen. </vt:lpstr>
      <vt:lpstr>Mit „ansible-playbook“ lässt sich ein geschriebene Playbook ausführen und zeigt in seiner Ausgabe die durchlaufenen Task und den passenden Status.</vt:lpstr>
      <vt:lpstr>Im ersten Teil der Schulung werden wir schrittweise die SpringBoot PetClinic in unserer lokalen Dev-Umgebung aufbauen.</vt:lpstr>
      <vt:lpstr>Übung 1: In der ersten Übung machen wir uns mit Ansible vertraut und setzten eine Java Installation auf der Umgebung auf.</vt:lpstr>
      <vt:lpstr>PowerPoint-Präsentation</vt:lpstr>
      <vt:lpstr>Variablen sind ein essentieller um auf die verschiedener Umgebogen reagieren zu können und die Anwendung zu steuern. </vt:lpstr>
      <vt:lpstr>Die Deklaration und Verwendung von Variable in Ansible gestaltet sich sehr intuitive mit Ausnahme einiger YAML Besonderheiten. </vt:lpstr>
      <vt:lpstr>Die definition von Variablen in YAML ermöglicht es auch komplexe Variable zu speichern .</vt:lpstr>
      <vt:lpstr>Inhalte von Variablen können zur Laufzeit gespeichert, gesetzt und ermittelt werden. </vt:lpstr>
      <vt:lpstr>PowerPoint-Präsentation</vt:lpstr>
      <vt:lpstr>Mit Jinja2 steht Ansible eine mächtige und designerfreundlich Templateengine zur Verübung welche leicht integriert werden kann.</vt:lpstr>
      <vt:lpstr>Übung 2: In der zweiten Übung wollen wir mit unseren dazugewonnen Kenntnisse die Spring Boot Applikation als SystemD Service installieren.</vt:lpstr>
      <vt:lpstr>PowerPoint-Präsentation</vt:lpstr>
      <vt:lpstr>Handler sind einer besondere Art von Task und beinhalten im wesentlichen die selben Komponenten. </vt:lpstr>
      <vt:lpstr>Handler werden aus dem „normalen“ Tasks heraus „notifiziert“ und erst nach dem Durchlauf aller Task ein einziges mal aufgerufen, unabhängig der Anzahl der „Notifizierungen“. </vt:lpstr>
      <vt:lpstr>Handler können entweder direkt „notifiziert“ werden oder über einen Listener angesprochen werden </vt:lpstr>
      <vt:lpstr>An einem Task können noch zusätzlich optionale Einstellungen vorgenommen werden um die Art und weise des Aufrufs zu verändern. </vt:lpstr>
      <vt:lpstr>Die „Standard“ Loop „with_items“ iteriert wie eine for-each schleife über die gegeben Elemente und ruft entsprecht oft den Task auf. </vt:lpstr>
      <vt:lpstr>Neben der Standard Schleife gibt noch ein ganze Menge an anderen mitgelieferten Schleifenarten. </vt:lpstr>
      <vt:lpstr>Durch die Verwendung von „Conditionals“ kann abhängig von einer Variablen, einem Fact oder dem Ergebnis eines Task gehandelt werden. </vt:lpstr>
      <vt:lpstr>Ansible bietet am Task eine Reihe von Optionen das Fehlerverhalten zu ändern.</vt:lpstr>
      <vt:lpstr>Übung 3: In der dritten Übung gilt es die Installation der PetClinic mit der Installation des Nginx ab zu schließen. </vt:lpstr>
      <vt:lpstr>Agenda Tag 2:</vt:lpstr>
      <vt:lpstr>PowerPoint-Präsentation</vt:lpstr>
      <vt:lpstr>Nach eine Weile wächst ein einzelnes Playbook und Tasks, variablen und Handler mit unterschiedlichen Verantwortlichkeiten sind daran vorhanden. </vt:lpstr>
      <vt:lpstr>Über den include Mechanismus können Plays in gruppenspezifischen Dateien ausgelagert und in eine Master-Site zusammengefasst werden.</vt:lpstr>
      <vt:lpstr>Auch Task können in eigene Dateien ausgelagert und in der Task-Sektion inkludiert werden. </vt:lpstr>
      <vt:lpstr>Includes können dabei mit variablen versehen werden um eine Wiederverwendung einer bestimmten Taskabfolge zu erreichen. </vt:lpstr>
      <vt:lpstr>Auch includes über Schleifen sind möglich.</vt:lpstr>
      <vt:lpstr>Die zu inkludierenden Datei können auch per variable dynamisch zusammengestellt werden. </vt:lpstr>
      <vt:lpstr>PowerPoint-Präsentation</vt:lpstr>
      <vt:lpstr>Die Verwendung von Rollen ist die beste Möglichkeit ein Playbook in wiederverwendbare Teilen zu gliedern. </vt:lpstr>
      <vt:lpstr>Rollen werden in das Playbook inkludiert und können zudem noch Parametrisiert werden. </vt:lpstr>
      <vt:lpstr>Rollen werden in das Playbook inkludiert und können zudem noch Parametrisiert werden. </vt:lpstr>
      <vt:lpstr>Unter „meta“ werden Meta-Informationen zur Rolle abgelegt.</vt:lpstr>
      <vt:lpstr>PowerPoint-Präsentation</vt:lpstr>
      <vt:lpstr>PowerPoint-Präsentation</vt:lpstr>
      <vt:lpstr>Zur Verwendung eine Rolle aus Ansible Galaxy muss diese zunächst heruntergeladen / installiert werden. </vt:lpstr>
      <vt:lpstr>Mit Ansible init kann man sich eine leere aber vollständige Struktur einer Rolle erzeugen, so dass sie bei Ansible-Galaxy verwendet werden kann.</vt:lpstr>
      <vt:lpstr>PowerPoint-Präsentation</vt:lpstr>
      <vt:lpstr>Variante 1 der Verzeichnisstruktur eines komplexen Ansible Projekt sieht die Trennung von Variablen und umgebungsspezifischen Inventories vor.</vt:lpstr>
      <vt:lpstr>Variante 2 der Verzeichnisstruktur wird jedem Environment eine spezifischen Variablenstruktur zugwiesen. </vt:lpstr>
      <vt:lpstr>Übung 4: In dieser Übung refactoren wir die bisherige Lösung in Rollen um und verwenden eine der Vorgestellten Verzeichnisstrukturen.  </vt:lpstr>
      <vt:lpstr>PowerPoint-Präsentation</vt:lpstr>
      <vt:lpstr>Über Tags kann bestimmt werden, welche Tasks ausführt werden sollen, dies ist gerade für komplexe Playbooks und Rollen relevant.</vt:lpstr>
      <vt:lpstr>PowerPoint-Präsentation</vt:lpstr>
      <vt:lpstr>Block stelle eine Möglichkeit der logischen Gruppierung dar und können mit direktiven angereicht werden, welche an die Tasks vererbt werden.</vt:lpstr>
      <vt:lpstr>Blocks können wie eine Try-Catch Block für die Fehlerbehandlung verwendet werden. </vt:lpstr>
      <vt:lpstr>PowerPoint-Präsentation</vt:lpstr>
      <vt:lpstr>Basierend auf den Gruppen und Hosts, können unten den group_vars und host_vars Verzeichnissen weiter Variablen abgelegt werden.</vt:lpstr>
      <vt:lpstr>Über das var_files Module können Variablen statisch oder dynamisch aus weiteren Dateien hinzugefügt werden. </vt:lpstr>
      <vt:lpstr>Über die Kommandozeilen können als sog. extra-vars variablem als Parameter beim Playbook Aufruf mitgegeben werden. </vt:lpstr>
      <vt:lpstr>Auch ganze Datei mit Variablen können als extra-vars über die Kommandozeile mitgegeben werden. </vt:lpstr>
      <vt:lpstr>In einem komplexeren Ansible Project gibt es mehrere orte, an denen Variablem definiert werden können, abhängig davon ist deren Priorität. </vt:lpstr>
      <vt:lpstr>PowerPoint-Präsentation</vt:lpstr>
      <vt:lpstr>Dieses Bild zeigt das einfachste mögliche Szenario wie in AWS eine Netzwerkt aufgebaut ist. </vt:lpstr>
      <vt:lpstr>Da die Server in der Cloud Dynamisch aufbaut werden können und somit DNS Name und IP Adresse variable sind, müssen diese ermittelt werden. </vt:lpstr>
      <vt:lpstr>Neben dem Dynamic Inventory können Server auch während des Playbook Durchlaufs dem Inventory hinzugefügt werden. </vt:lpstr>
      <vt:lpstr>Übung 5: In dieser Übung bringen wir unsere Anwendung nun auf unsere Produktivumgebung in die AWS-Cloud</vt:lpstr>
    </vt:vector>
  </TitlesOfParts>
  <Company>Senacor Technologies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[Untertitel der Präsentation]</dc:subject>
  <dc:creator>Biedermann, Kathleen</dc:creator>
  <dc:description>Optimiert für MS PowerPoint 2010/2011.</dc:description>
  <cp:lastModifiedBy>Koch, Philipp</cp:lastModifiedBy>
  <cp:revision>370</cp:revision>
  <cp:lastPrinted>2016-01-21T08:54:07Z</cp:lastPrinted>
  <dcterms:created xsi:type="dcterms:W3CDTF">2013-03-01T11:14:45Z</dcterms:created>
  <dcterms:modified xsi:type="dcterms:W3CDTF">2017-07-14T08:03:21Z</dcterms:modified>
</cp:coreProperties>
</file>